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8985"/>
            <a:ext cx="1923755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10)</a:t>
            </a:r>
            <a:r>
              <a:rPr sz="1600" u="sng" spc="-1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Ideal</a:t>
            </a:r>
            <a:r>
              <a:rPr sz="1600" u="sng" spc="15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Transformers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608185"/>
            <a:ext cx="5328912" cy="1485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perfect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coupling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400" i="1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=1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r>
              <a:rPr sz="14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consists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(or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more)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number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turns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wound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permeability.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permeability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core,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flux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links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turns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coils, thereby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resulting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perfect coupling. Consider the circuit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Fig.10.1.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835005"/>
            <a:ext cx="205628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domain,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795517" y="2835005"/>
            <a:ext cx="86117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Fig.10.1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64230" y="3027629"/>
            <a:ext cx="729114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160" baseline="25500">
                <a:solidFill>
                  <a:srgbClr val="000000"/>
                </a:solidFill>
                <a:latin typeface="LDCTWI+Cambria Math"/>
                <a:cs typeface="LDCTWI+Cambria Math"/>
              </a:rPr>
              <a:t>ꢀ</a:t>
            </a:r>
            <a:r>
              <a:rPr sz="800" spc="51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  <a:r>
              <a:rPr sz="1500" baseline="25500">
                <a:solidFill>
                  <a:srgbClr val="000000"/>
                </a:solidFill>
                <a:latin typeface="LDCTWI+Cambria Math"/>
                <a:cs typeface="LDCTWI+Cambria Math"/>
              </a:rPr>
              <a:t>−</a:t>
            </a:r>
            <a:r>
              <a:rPr sz="1500" spc="-110" baseline="25500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500" baseline="25500">
                <a:solidFill>
                  <a:srgbClr val="000000"/>
                </a:solidFill>
                <a:latin typeface="LDCTWI+Cambria Math"/>
                <a:cs typeface="LDCTWI+Cambria Math"/>
              </a:rPr>
              <a:t>ꢂꢃꢄꢅ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32683" y="3076707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DCTWI+Cambria Math"/>
                <a:cs typeface="LDCTWI+Cambria Math"/>
              </a:rPr>
              <a:t>ꢆ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083550"/>
            <a:ext cx="257075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푉</a:t>
            </a:r>
            <a:r>
              <a:rPr sz="1400" spc="498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푗휔퐿</a:t>
            </a:r>
            <a:r>
              <a:rPr sz="1400" spc="289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퐼</a:t>
            </a:r>
            <a:r>
              <a:rPr sz="1400" spc="528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+ 푗휔푀퐼</a:t>
            </a:r>
            <a:r>
              <a:rPr sz="1400" spc="943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→</a:t>
            </a:r>
            <a:r>
              <a:rPr sz="1400" spc="391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퐼</a:t>
            </a:r>
            <a:r>
              <a:rPr sz="1400" spc="601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63970" y="3094085"/>
            <a:ext cx="896307" cy="744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1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…(10.1)</a:t>
            </a:r>
          </a:p>
          <a:p>
            <a:pPr marL="0" marR="0">
              <a:lnSpc>
                <a:spcPts val="1554"/>
              </a:lnSpc>
              <a:spcBef>
                <a:spcPts val="60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…(10.2)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23316" y="31693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21028" y="3169362"/>
            <a:ext cx="39622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1</a:t>
            </a:r>
            <a:r>
              <a:rPr sz="1000" spc="245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51557" y="31693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512186" y="31693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33395" y="3222701"/>
            <a:ext cx="481350" cy="359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ꢂꢃꢇ</a:t>
            </a:r>
            <a:r>
              <a:rPr sz="1200" baseline="-2040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3363966"/>
            <a:ext cx="1831802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푉</a:t>
            </a:r>
            <a:r>
              <a:rPr sz="1400" spc="534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푗휔푀퐼</a:t>
            </a:r>
            <a:r>
              <a:rPr sz="1400" spc="521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+ 푗휔퐿</a:t>
            </a:r>
            <a:r>
              <a:rPr sz="1400" spc="325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퐼</a:t>
            </a:r>
          </a:p>
          <a:p>
            <a:pPr marL="138252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  <a:r>
              <a:rPr sz="1000" spc="280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27887" y="344977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41374" y="344977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3580622"/>
            <a:ext cx="31543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 Eq. (10.1 )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(10.2) gives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06905" y="3793058"/>
            <a:ext cx="727590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160" baseline="25499">
                <a:solidFill>
                  <a:srgbClr val="000000"/>
                </a:solidFill>
                <a:latin typeface="LDCTWI+Cambria Math"/>
                <a:cs typeface="LDCTWI+Cambria Math"/>
              </a:rPr>
              <a:t>ꢀ</a:t>
            </a:r>
            <a:r>
              <a:rPr sz="800" spc="4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  <a:r>
              <a:rPr sz="1500" baseline="25499">
                <a:solidFill>
                  <a:srgbClr val="000000"/>
                </a:solidFill>
                <a:latin typeface="LDCTWI+Cambria Math"/>
                <a:cs typeface="LDCTWI+Cambria Math"/>
              </a:rPr>
              <a:t>−</a:t>
            </a:r>
            <a:r>
              <a:rPr sz="1500" spc="-110" baseline="25499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500" baseline="25499">
                <a:solidFill>
                  <a:srgbClr val="000000"/>
                </a:solidFill>
                <a:latin typeface="LDCTWI+Cambria Math"/>
                <a:cs typeface="LDCTWI+Cambria Math"/>
              </a:rPr>
              <a:t>ꢂꢃꢄꢅ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973833" y="384213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DCTWI+Cambria Math"/>
                <a:cs typeface="LDCTWI+Cambria Math"/>
              </a:rPr>
              <a:t>ꢆ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97172" y="3793058"/>
            <a:ext cx="38425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ꢄꢀ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970909" y="384213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316857" y="3768984"/>
            <a:ext cx="600222" cy="345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11" baseline="25499">
                <a:solidFill>
                  <a:srgbClr val="000000"/>
                </a:solidFill>
                <a:latin typeface="LDCTWI+Cambria Math"/>
                <a:cs typeface="LDCTWI+Cambria Math"/>
              </a:rPr>
              <a:t>ꢂꢃꢄ</a:t>
            </a:r>
            <a:r>
              <a:rPr sz="1200" spc="51" baseline="37200">
                <a:solidFill>
                  <a:srgbClr val="000000"/>
                </a:solidFill>
                <a:latin typeface="LDCTWI+Cambria Math"/>
                <a:cs typeface="LDCTWI+Cambria Math"/>
              </a:rPr>
              <a:t>ꢆ</a:t>
            </a:r>
            <a:r>
              <a:rPr sz="1500" spc="-67" baseline="25499">
                <a:solidFill>
                  <a:srgbClr val="000000"/>
                </a:solidFill>
                <a:latin typeface="LDCTWI+Cambria Math"/>
                <a:cs typeface="LDCTWI+Cambria Math"/>
              </a:rPr>
              <a:t>ꢅ</a:t>
            </a:r>
            <a:r>
              <a:rPr sz="800">
                <a:solidFill>
                  <a:srgbClr val="000000"/>
                </a:solidFill>
                <a:latin typeface="LDCTWI+Cambria Math"/>
                <a:cs typeface="LDCTWI+Cambria Math"/>
              </a:rPr>
              <a:t>ꢆ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3848979"/>
            <a:ext cx="1133130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91">
                <a:solidFill>
                  <a:srgbClr val="000000"/>
                </a:solidFill>
                <a:latin typeface="LDCTWI+Cambria Math"/>
                <a:cs typeface="LDCTWI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  <a:r>
              <a:rPr sz="1500" spc="125" baseline="-20571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푗휔푀</a:t>
            </a:r>
            <a:r>
              <a:rPr sz="1400" spc="-50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(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042414" y="3848979"/>
            <a:ext cx="1982201" cy="477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) + 푗휔퐿</a:t>
            </a:r>
            <a:r>
              <a:rPr sz="1400" spc="325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퐼</a:t>
            </a:r>
            <a:r>
              <a:rPr sz="1400" spc="625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푗휔퐿</a:t>
            </a:r>
            <a:r>
              <a:rPr sz="1400" spc="325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퐼</a:t>
            </a:r>
            <a:r>
              <a:rPr sz="1400" spc="553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+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077589" y="384897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ꢈ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365494" y="3859514"/>
            <a:ext cx="882591" cy="1121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…(10.3)</a:t>
            </a:r>
          </a:p>
          <a:p>
            <a:pPr marL="0" marR="0">
              <a:lnSpc>
                <a:spcPts val="1554"/>
              </a:lnSpc>
              <a:spcBef>
                <a:spcPts val="356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…(10.4)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629535" y="3934790"/>
            <a:ext cx="40084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  <a:r>
              <a:rPr sz="1000" spc="280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367151" y="3934790"/>
            <a:ext cx="40084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  <a:r>
              <a:rPr sz="1000" spc="280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576069" y="3988130"/>
            <a:ext cx="481350" cy="359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ꢂꢃꢇ</a:t>
            </a:r>
            <a:r>
              <a:rPr sz="1200" baseline="-2040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848989" y="3988130"/>
            <a:ext cx="319806" cy="359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ꢇ</a:t>
            </a:r>
            <a:r>
              <a:rPr sz="1200" baseline="-2040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461636" y="3988130"/>
            <a:ext cx="319806" cy="359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ꢇ</a:t>
            </a:r>
            <a:r>
              <a:rPr sz="1200" baseline="-2040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4165971"/>
            <a:ext cx="4343433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푀</a:t>
            </a:r>
            <a:r>
              <a:rPr sz="1400" spc="108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√퐿</a:t>
            </a:r>
            <a:r>
              <a:rPr sz="1400" spc="286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퐿</a:t>
            </a:r>
            <a:r>
              <a:rPr sz="1400" spc="1022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perfect coupling 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k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=1 ). Hence,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452625" y="42517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627885" y="42517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659889" y="4443806"/>
            <a:ext cx="664622" cy="34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√ꢇ</a:t>
            </a:r>
            <a:r>
              <a:rPr sz="1000" spc="288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ꢇ</a:t>
            </a:r>
            <a:r>
              <a:rPr sz="1000" spc="517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ꢀ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460370" y="4449902"/>
            <a:ext cx="6757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ꢂꢃꢇ</a:t>
            </a:r>
            <a:r>
              <a:rPr sz="1000" spc="293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ꢇ</a:t>
            </a:r>
            <a:r>
              <a:rPr sz="1000" spc="300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ꢅ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829179" y="4449902"/>
            <a:ext cx="857845" cy="48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DCTWI+Cambria Math"/>
                <a:cs typeface="LDCTWI+Cambria Math"/>
              </a:rPr>
              <a:t>ꢆ</a:t>
            </a:r>
            <a:r>
              <a:rPr sz="800" spc="200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800">
                <a:solidFill>
                  <a:srgbClr val="000000"/>
                </a:solidFill>
                <a:latin typeface="LDCTWI+Cambria Math"/>
                <a:cs typeface="LDCTWI+Cambria Math"/>
              </a:rPr>
              <a:t>ꢆ</a:t>
            </a:r>
            <a:r>
              <a:rPr sz="800" spc="259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ꢉ</a:t>
            </a:r>
            <a:r>
              <a:rPr sz="1500" baseline="59142">
                <a:solidFill>
                  <a:srgbClr val="000000"/>
                </a:solidFill>
                <a:latin typeface="LDCTWI+Cambria Math"/>
                <a:cs typeface="LDCTWI+Cambria Math"/>
              </a:rPr>
              <a:t>ꢇ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4505823"/>
            <a:ext cx="134656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푉</a:t>
            </a:r>
            <a:r>
              <a:rPr sz="1400" spc="534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푗휔퐿</a:t>
            </a:r>
            <a:r>
              <a:rPr sz="1400" spc="325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퐼</a:t>
            </a:r>
            <a:r>
              <a:rPr sz="1400" spc="553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+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822957" y="449288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957070" y="449288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DCTWI+Cambria Math"/>
                <a:cs typeface="LDCTWI+Cambria Math"/>
              </a:rPr>
              <a:t>ꢆ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114042" y="449288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221102" y="450582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ꢈ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650870" y="4498980"/>
            <a:ext cx="300756" cy="486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</a:p>
          <a:p>
            <a:pPr marL="0" marR="0">
              <a:lnSpc>
                <a:spcPts val="1167"/>
              </a:lnSpc>
              <a:spcBef>
                <a:spcPts val="20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ꢇ</a:t>
            </a:r>
            <a:r>
              <a:rPr sz="1200" baseline="-2040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476878" y="4498980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DCTWI+Cambria Math"/>
                <a:cs typeface="LDCTWI+Cambria Math"/>
              </a:rPr>
              <a:t>ꢆ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612515" y="4505823"/>
            <a:ext cx="885735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225">
                <a:solidFill>
                  <a:srgbClr val="000000"/>
                </a:solidFill>
                <a:latin typeface="LDCTWI+Cambria Math"/>
                <a:cs typeface="LDCTWI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LDCTWI+Cambria Math"/>
                <a:cs typeface="LDCTWI+Cambria Math"/>
              </a:rPr>
              <a:t>1</a:t>
            </a:r>
            <a:r>
              <a:rPr sz="1500" spc="122" baseline="-20571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 spc="25">
                <a:solidFill>
                  <a:srgbClr val="000000"/>
                </a:solidFill>
                <a:latin typeface="LDCTWI+Cambria Math"/>
                <a:cs typeface="LDCTWI+Cambria Math"/>
              </a:rPr>
              <a:t>푛푉</a:t>
            </a:r>
          </a:p>
          <a:p>
            <a:pPr marL="58394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1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27887" y="45916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230172" y="4591634"/>
            <a:ext cx="40079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  <a:r>
              <a:rPr sz="1000" spc="280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851914" y="4644974"/>
            <a:ext cx="319806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ꢇ</a:t>
            </a:r>
            <a:r>
              <a:rPr sz="1200" baseline="-2040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408298" y="4644974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ꢇ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476878" y="4694052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530350" y="4884242"/>
            <a:ext cx="300756" cy="535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LDCTWI+Cambria Math"/>
                <a:cs typeface="LDCTWI+Cambria Math"/>
              </a:rPr>
              <a:t>ꢇ</a:t>
            </a:r>
            <a:r>
              <a:rPr sz="800">
                <a:solidFill>
                  <a:srgbClr val="000000"/>
                </a:solidFill>
                <a:latin typeface="LDCTWI+Cambria Math"/>
                <a:cs typeface="LDCTWI+Cambria Math"/>
              </a:rPr>
              <a:t>ꢆ</a:t>
            </a:r>
          </a:p>
          <a:p>
            <a:pPr marL="0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ꢇ</a:t>
            </a:r>
            <a:r>
              <a:rPr sz="1200" baseline="-2040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1019" y="4940163"/>
            <a:ext cx="3624084" cy="490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푛</a:t>
            </a:r>
            <a:r>
              <a:rPr sz="1400" spc="112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  <a:r>
              <a:rPr sz="1400" spc="384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ꢉ</a:t>
            </a:r>
            <a:r>
              <a:rPr sz="1400" spc="1677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called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turns ratio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41019" y="5258679"/>
            <a:ext cx="74524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퐿</a:t>
            </a:r>
            <a:r>
              <a:rPr sz="1400" spc="291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,</a:t>
            </a:r>
            <a:r>
              <a:rPr sz="1400" spc="-67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퐿</a:t>
            </a:r>
            <a:r>
              <a:rPr sz="1400" spc="326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,</a:t>
            </a:r>
            <a:r>
              <a:rPr sz="1400" spc="-80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푀</a:t>
            </a:r>
            <a:r>
              <a:rPr sz="1400" spc="120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→</a:t>
            </a:r>
            <a:r>
              <a:rPr sz="1400" spc="79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∞</a:t>
            </a:r>
            <a:r>
              <a:rPr sz="1400" spc="313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3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i="1" spc="3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remains</a:t>
            </a:r>
            <a:r>
              <a:rPr sz="14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same,</a:t>
            </a:r>
            <a:r>
              <a:rPr sz="1400" spc="3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  <a:r>
              <a:rPr sz="14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</a:t>
            </a:r>
            <a:r>
              <a:rPr sz="14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3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922324" y="53444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1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164640" y="53444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41019" y="5473430"/>
            <a:ext cx="11430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transformer.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41019" y="5680428"/>
            <a:ext cx="4704100" cy="46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 transformer is said to be ideal if it has the following properties: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1019" y="5870057"/>
            <a:ext cx="445832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 have very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large reactances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퐿</a:t>
            </a:r>
            <a:r>
              <a:rPr sz="1400" spc="302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,</a:t>
            </a:r>
            <a:r>
              <a:rPr sz="1400" spc="-79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퐿</a:t>
            </a:r>
            <a:r>
              <a:rPr sz="1400" spc="326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,</a:t>
            </a:r>
            <a:r>
              <a:rPr sz="1400" spc="-79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푀</a:t>
            </a:r>
            <a:r>
              <a:rPr sz="1400" spc="434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→</a:t>
            </a:r>
            <a:r>
              <a:rPr sz="1400" spc="391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∞</a:t>
            </a:r>
            <a:r>
              <a:rPr sz="1400" spc="300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3213226" y="595586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1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3455542" y="595586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41019" y="6086332"/>
            <a:ext cx="390429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Coupling coefficient is equal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unity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k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=1 ).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41019" y="6283061"/>
            <a:ext cx="497658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secondary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 are lossless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푅</a:t>
            </a:r>
            <a:r>
              <a:rPr sz="1400" spc="671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0,</a:t>
            </a:r>
            <a:r>
              <a:rPr sz="1400" spc="-83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푅</a:t>
            </a:r>
            <a:r>
              <a:rPr sz="1400" spc="696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3810889" y="636887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1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4399153" y="636887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541019" y="6781799"/>
            <a:ext cx="7310734" cy="670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ideal</a:t>
            </a:r>
            <a:r>
              <a:rPr sz="1400" spc="-18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transformer</a:t>
            </a:r>
            <a:r>
              <a:rPr sz="1400" spc="15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 a unity-coupled, lossless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transformer in which the primary</a:t>
            </a:r>
          </a:p>
          <a:p>
            <a:pPr marL="0" marR="0">
              <a:lnSpc>
                <a:spcPts val="1568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and secondary</a:t>
            </a:r>
            <a:r>
              <a:rPr sz="1400" spc="-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coils</a:t>
            </a:r>
            <a:r>
              <a:rPr sz="140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have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infinite self-inductances.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41019" y="7413736"/>
            <a:ext cx="7448740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Iron-core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transformers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approximations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transformers.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electronics.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sinusoidal voltage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applied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primary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ideal transformer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shown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541019" y="8027908"/>
            <a:ext cx="652682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and according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Faraday’s law,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across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windings are,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205788" y="8222057"/>
            <a:ext cx="35077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푑∅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41019" y="8278358"/>
            <a:ext cx="83956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41">
                <a:solidFill>
                  <a:srgbClr val="000000"/>
                </a:solidFill>
                <a:latin typeface="LDCTWI+Cambria Math"/>
                <a:cs typeface="LDCTWI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LDCTWI+Cambria Math"/>
                <a:cs typeface="LDCTWI+Cambria Math"/>
              </a:rPr>
              <a:t>1</a:t>
            </a:r>
            <a:r>
              <a:rPr sz="1500" spc="113" baseline="-20571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푁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6389878" y="8288893"/>
            <a:ext cx="885639" cy="775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…(10.5)</a:t>
            </a:r>
          </a:p>
          <a:p>
            <a:pPr marL="7619" marR="0">
              <a:lnSpc>
                <a:spcPts val="1554"/>
              </a:lnSpc>
              <a:spcBef>
                <a:spcPts val="8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…(10.6)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094536" y="836417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1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216456" y="8417510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푑푡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213408" y="8533334"/>
            <a:ext cx="35077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푑∅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541019" y="8589254"/>
            <a:ext cx="902550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  <a:r>
              <a:rPr sz="1500" spc="113" baseline="-20571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400" spc="-112">
                <a:solidFill>
                  <a:srgbClr val="000000"/>
                </a:solidFill>
                <a:latin typeface="LDCTWI+Cambria Math"/>
                <a:cs typeface="LDCTWI+Cambria Math"/>
              </a:rPr>
              <a:t>푁</a:t>
            </a:r>
            <a:r>
              <a:rPr sz="1500" baseline="-20571">
                <a:solidFill>
                  <a:srgbClr val="000000"/>
                </a:solidFill>
                <a:latin typeface="LDCTWI+Cambria Math"/>
                <a:cs typeface="LDCTWI+Cambria Math"/>
              </a:rPr>
              <a:t>2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1224076" y="8728405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푑푡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41019" y="8852773"/>
            <a:ext cx="28232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Divide Eq.(10.6) by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(10.5), we get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585216" y="9037544"/>
            <a:ext cx="314771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LDCTWI+Cambria Math"/>
                <a:cs typeface="LDCTWI+Cambria Math"/>
              </a:rPr>
              <a:t>ꢊ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667512" y="9037544"/>
            <a:ext cx="1080643" cy="673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6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LDCTWI+Cambria Math"/>
                <a:cs typeface="LDCTWI+Cambria Math"/>
              </a:rPr>
              <a:t>ꢋ</a:t>
            </a:r>
          </a:p>
          <a:p>
            <a:pPr marL="0" marR="0">
              <a:lnSpc>
                <a:spcPts val="995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44470">
                <a:solidFill>
                  <a:srgbClr val="000000"/>
                </a:solidFill>
                <a:latin typeface="LDCTWI+Cambria Math"/>
                <a:cs typeface="LDCTWI+Cambria Math"/>
              </a:rPr>
              <a:t>ꢆ</a:t>
            </a:r>
            <a:r>
              <a:rPr sz="1500" spc="192" baseline="44470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7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  <a:r>
              <a:rPr sz="1700" spc="1319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500" baseline="44470">
                <a:solidFill>
                  <a:srgbClr val="000000"/>
                </a:solidFill>
                <a:latin typeface="LDCTWI+Cambria Math"/>
                <a:cs typeface="LDCTWI+Cambria Math"/>
              </a:rPr>
              <a:t>ꢆ</a:t>
            </a:r>
            <a:r>
              <a:rPr sz="1500" spc="178" baseline="44470">
                <a:solidFill>
                  <a:srgbClr val="000000"/>
                </a:solidFill>
                <a:latin typeface="LDCTWI+Cambria Math"/>
                <a:cs typeface="LDCTWI+Cambria Math"/>
              </a:rPr>
              <a:t> </a:t>
            </a:r>
            <a:r>
              <a:rPr sz="1700">
                <a:solidFill>
                  <a:srgbClr val="000000"/>
                </a:solidFill>
                <a:latin typeface="LDCTWI+Cambria Math"/>
                <a:cs typeface="LDCTWI+Cambria Math"/>
              </a:rPr>
              <a:t>=</a:t>
            </a:r>
          </a:p>
          <a:p>
            <a:pPr marL="410260" marR="0">
              <a:lnSpc>
                <a:spcPts val="851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LDCTWI+Cambria Math"/>
                <a:cs typeface="LDCTWI+Cambria Math"/>
              </a:rPr>
              <a:t>ꢋ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1547113" y="9139418"/>
            <a:ext cx="36900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CTWI+Cambria Math"/>
                <a:cs typeface="LDCTWI+Cambria Math"/>
              </a:rPr>
              <a:t>푛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6406641" y="9149953"/>
            <a:ext cx="87649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…(10.7)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585216" y="9272189"/>
            <a:ext cx="367074" cy="412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LDCTWI+Cambria Math"/>
                <a:cs typeface="LDCTWI+Cambria Math"/>
              </a:rPr>
              <a:t>ꢊ</a:t>
            </a:r>
          </a:p>
          <a:p>
            <a:pPr marL="8229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1185976" y="9327287"/>
            <a:ext cx="26572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CTWI+Cambria Math"/>
                <a:cs typeface="LDCTWI+Cambria Math"/>
              </a:rPr>
              <a:t>ꢁ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541019" y="9456226"/>
            <a:ext cx="7279375" cy="479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is, again,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turns ratio or transformation ratio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 use the phasor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and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541019" y="9672634"/>
            <a:ext cx="615103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rather than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instantaneous values and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 Eq. (10.7) may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written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16</a:t>
            </a:r>
          </a:p>
        </p:txBody>
      </p:sp>
      <p:sp>
        <p:nvSpPr>
          <p:cNvPr id="9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211433"/>
            <a:ext cx="358376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Y-Y three-phase transformer connection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25189" y="3211433"/>
            <a:ext cx="354915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 three-phase transformer connection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6007084"/>
            <a:ext cx="743981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</a:t>
            </a:r>
            <a:r>
              <a:rPr sz="14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Y-∆ three-phase transformer connection</a:t>
            </a:r>
            <a:r>
              <a:rPr sz="1400" spc="17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(d)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∆-Y three-phase transformer connection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86022" y="6241780"/>
            <a:ext cx="86117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Fig.12.1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2251" y="6916912"/>
            <a:ext cx="7425704" cy="1729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14: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42-kVA balanced load depicted in Fig.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supplied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threephase</a:t>
            </a:r>
          </a:p>
          <a:p>
            <a:pPr marL="48768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transformer. (a) Determine the type of transformer connections.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line voltage</a:t>
            </a:r>
          </a:p>
          <a:p>
            <a:pPr marL="48768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current on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side. (c) Determine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kVA rating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each transformer used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48768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 bank. Assume that the transformers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ideal.</a:t>
            </a:r>
          </a:p>
          <a:p>
            <a:pPr marL="48768" marR="0">
              <a:lnSpc>
                <a:spcPts val="1554"/>
              </a:lnSpc>
              <a:spcBef>
                <a:spcPts val="125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54"/>
              </a:lnSpc>
              <a:spcBef>
                <a:spcPts val="2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transformer is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Y-∆</a:t>
            </a:r>
            <a:r>
              <a:rPr sz="14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98930" y="8388086"/>
            <a:ext cx="437362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푆</a:t>
            </a:r>
            <a:r>
              <a:rPr sz="1500" baseline="-20571">
                <a:solidFill>
                  <a:srgbClr val="000000"/>
                </a:solidFill>
                <a:latin typeface="NNQOFQ+Cambria Math"/>
                <a:cs typeface="NNQOFQ+Cambria Math"/>
              </a:rPr>
              <a:t>푇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34819" y="8388086"/>
            <a:ext cx="76166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42000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98524" y="8523722"/>
            <a:ext cx="608696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퐼</a:t>
            </a:r>
            <a:r>
              <a:rPr sz="1400" spc="1105">
                <a:solidFill>
                  <a:srgbClr val="000000"/>
                </a:solidFill>
                <a:latin typeface="NNQOFQ+Cambria Math"/>
                <a:cs typeface="NNQOFQ+Cambria Math"/>
              </a:rPr>
              <a:t> </a:t>
            </a: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=</a:t>
            </a:r>
          </a:p>
          <a:p>
            <a:pPr marL="5638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NQOFQ+Cambria Math"/>
                <a:cs typeface="NNQOFQ+Cambria Math"/>
              </a:rPr>
              <a:t>퐿푠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60117" y="8523722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868802" y="8523722"/>
            <a:ext cx="89778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NNQOFQ+Cambria Math"/>
                <a:cs typeface="NNQOFQ+Cambria Math"/>
              </a:rPr>
              <a:t> </a:t>
            </a: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101 퐴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28241" y="8670026"/>
            <a:ext cx="634261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√3 푉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42998" y="8670026"/>
            <a:ext cx="944653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√3 ×240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71142" y="8755838"/>
            <a:ext cx="32088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NQOFQ+Cambria Math"/>
                <a:cs typeface="NNQOFQ+Cambria Math"/>
              </a:rPr>
              <a:t>퐿푠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71092" y="9058646"/>
            <a:ext cx="727262" cy="734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√3 </a:t>
            </a:r>
            <a:r>
              <a:rPr sz="1400" spc="-87">
                <a:solidFill>
                  <a:srgbClr val="000000"/>
                </a:solidFill>
                <a:latin typeface="NNQOFQ+Cambria Math"/>
                <a:cs typeface="NNQOFQ+Cambria Math"/>
              </a:rPr>
              <a:t>퐼</a:t>
            </a:r>
            <a:r>
              <a:rPr sz="1500" baseline="-16285">
                <a:solidFill>
                  <a:srgbClr val="000000"/>
                </a:solidFill>
                <a:latin typeface="NNQOFQ+Cambria Math"/>
                <a:cs typeface="NNQOFQ+Cambria Math"/>
              </a:rPr>
              <a:t>퐿푝</a:t>
            </a:r>
          </a:p>
          <a:p>
            <a:pPr marL="181356" marR="0">
              <a:lnSpc>
                <a:spcPts val="1645"/>
              </a:lnSpc>
              <a:spcBef>
                <a:spcPts val="24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푛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54630" y="9058646"/>
            <a:ext cx="72731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√3 </a:t>
            </a:r>
            <a:r>
              <a:rPr sz="1400" spc="-86">
                <a:solidFill>
                  <a:srgbClr val="000000"/>
                </a:solidFill>
                <a:latin typeface="NNQOFQ+Cambria Math"/>
                <a:cs typeface="NNQOFQ+Cambria Math"/>
              </a:rPr>
              <a:t>퐼</a:t>
            </a:r>
            <a:r>
              <a:rPr sz="1500" baseline="-16285">
                <a:solidFill>
                  <a:srgbClr val="000000"/>
                </a:solidFill>
                <a:latin typeface="NNQOFQ+Cambria Math"/>
                <a:cs typeface="NNQOFQ+Cambria Math"/>
              </a:rPr>
              <a:t>퐿푝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9198854"/>
            <a:ext cx="609001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퐼</a:t>
            </a:r>
            <a:r>
              <a:rPr sz="1400" spc="1107">
                <a:solidFill>
                  <a:srgbClr val="000000"/>
                </a:solidFill>
                <a:latin typeface="NNQOFQ+Cambria Math"/>
                <a:cs typeface="NNQOFQ+Cambria Math"/>
              </a:rPr>
              <a:t> </a:t>
            </a: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=</a:t>
            </a:r>
          </a:p>
          <a:p>
            <a:pPr marL="5638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NQOFQ+Cambria Math"/>
                <a:cs typeface="NNQOFQ+Cambria Math"/>
              </a:rPr>
              <a:t>퐿푠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28825" y="9198854"/>
            <a:ext cx="9424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→</a:t>
            </a:r>
            <a:r>
              <a:rPr sz="1400" spc="79">
                <a:solidFill>
                  <a:srgbClr val="000000"/>
                </a:solidFill>
                <a:latin typeface="NNQOFQ+Cambria Math"/>
                <a:cs typeface="NNQOFQ+Cambria Math"/>
              </a:rPr>
              <a:t> </a:t>
            </a: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101</a:t>
            </a:r>
            <a:r>
              <a:rPr sz="1400" spc="63">
                <a:solidFill>
                  <a:srgbClr val="000000"/>
                </a:solidFill>
                <a:latin typeface="NNQOFQ+Cambria Math"/>
                <a:cs typeface="NNQOFQ+Cambria Math"/>
              </a:rPr>
              <a:t> </a:t>
            </a: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=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39035" y="9317675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9646859"/>
            <a:ext cx="1353712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∴</a:t>
            </a:r>
            <a:r>
              <a:rPr sz="1400" spc="703">
                <a:solidFill>
                  <a:srgbClr val="000000"/>
                </a:solidFill>
                <a:latin typeface="NNQOFQ+Cambria Math"/>
                <a:cs typeface="NNQOFQ+Cambria Math"/>
              </a:rPr>
              <a:t> </a:t>
            </a:r>
            <a:r>
              <a:rPr sz="1400" spc="-86">
                <a:solidFill>
                  <a:srgbClr val="000000"/>
                </a:solidFill>
                <a:latin typeface="NNQOFQ+Cambria Math"/>
                <a:cs typeface="NNQOFQ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NNQOFQ+Cambria Math"/>
                <a:cs typeface="NNQOFQ+Cambria Math"/>
              </a:rPr>
              <a:t>퐿푝</a:t>
            </a:r>
            <a:r>
              <a:rPr sz="1500" spc="138" baseline="-20571">
                <a:solidFill>
                  <a:srgbClr val="000000"/>
                </a:solidFill>
                <a:latin typeface="NNQOFQ+Cambria Math"/>
                <a:cs typeface="NNQOFQ+Cambria Math"/>
              </a:rPr>
              <a:t> </a:t>
            </a: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NNQOFQ+Cambria Math"/>
                <a:cs typeface="NNQOFQ+Cambria Math"/>
              </a:rPr>
              <a:t> </a:t>
            </a:r>
            <a:r>
              <a:rPr sz="1400">
                <a:solidFill>
                  <a:srgbClr val="000000"/>
                </a:solidFill>
                <a:latin typeface="NNQOFQ+Cambria Math"/>
                <a:cs typeface="NNQOFQ+Cambria Math"/>
              </a:rPr>
              <a:t>292퐴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8024" y="1484874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ꢄ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46936" y="1484874"/>
            <a:ext cx="430263" cy="729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13">
                <a:solidFill>
                  <a:srgbClr val="000000"/>
                </a:solidFill>
                <a:latin typeface="SFNMQO+Cambria Math"/>
                <a:cs typeface="SFNMQO+Cambria Math"/>
              </a:rPr>
              <a:t>푁</a:t>
            </a:r>
            <a:r>
              <a:rPr sz="1500" baseline="-20571">
                <a:solidFill>
                  <a:srgbClr val="000000"/>
                </a:solidFill>
                <a:latin typeface="SFNMQO+Cambria Math"/>
                <a:cs typeface="SFNMQO+Cambria Math"/>
              </a:rPr>
              <a:t>2</a:t>
            </a:r>
          </a:p>
          <a:p>
            <a:pPr marL="3048" marR="0">
              <a:lnSpc>
                <a:spcPts val="1645"/>
              </a:lnSpc>
              <a:spcBef>
                <a:spcPts val="21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푁</a:t>
            </a:r>
          </a:p>
          <a:p>
            <a:pPr marL="114249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53302" y="1550273"/>
            <a:ext cx="87649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…(10.8)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4892" y="157068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5956" y="162051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=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92250" y="1620510"/>
            <a:ext cx="501446" cy="447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FNMQO+Cambria Math"/>
                <a:cs typeface="SFNMQO+Cambria Math"/>
              </a:rPr>
              <a:t> </a:t>
            </a:r>
            <a:r>
              <a:rPr sz="1100">
                <a:solidFill>
                  <a:srgbClr val="000000"/>
                </a:solidFill>
                <a:latin typeface="SFNMQO+Cambria Math"/>
                <a:cs typeface="SFNMQO+Cambria Math"/>
              </a:rPr>
              <a:t>푛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9548" y="1739382"/>
            <a:ext cx="384085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ꢄ</a:t>
            </a:r>
          </a:p>
          <a:p>
            <a:pPr marL="8229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86022" y="3675110"/>
            <a:ext cx="86117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Fig.10.2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4085066"/>
            <a:ext cx="7447191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reason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conservation,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supplied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absorbed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secondary,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losses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transformer.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implies that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4690227"/>
            <a:ext cx="1034074" cy="674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푣</a:t>
            </a:r>
            <a:r>
              <a:rPr sz="1400" spc="285">
                <a:solidFill>
                  <a:srgbClr val="000000"/>
                </a:solidFill>
                <a:latin typeface="SFNMQO+Cambria Math"/>
                <a:cs typeface="SFNMQO+Cambria Math"/>
              </a:rPr>
              <a:t> </a:t>
            </a: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푖</a:t>
            </a:r>
            <a:r>
              <a:rPr sz="1400" spc="690">
                <a:solidFill>
                  <a:srgbClr val="000000"/>
                </a:solidFill>
                <a:latin typeface="SFNMQO+Cambria Math"/>
                <a:cs typeface="SFNMQO+Cambria Math"/>
              </a:rPr>
              <a:t> </a:t>
            </a:r>
            <a:r>
              <a:rPr sz="1100">
                <a:solidFill>
                  <a:srgbClr val="000000"/>
                </a:solidFill>
                <a:latin typeface="SFNMQO+Cambria Math"/>
                <a:cs typeface="SFNMQO+Cambria Math"/>
              </a:rPr>
              <a:t>=</a:t>
            </a:r>
            <a:r>
              <a:rPr sz="1100" spc="388">
                <a:solidFill>
                  <a:srgbClr val="000000"/>
                </a:solidFill>
                <a:latin typeface="SFNMQO+Cambria Math"/>
                <a:cs typeface="SFNMQO+Cambria Math"/>
              </a:rPr>
              <a:t> </a:t>
            </a: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푣</a:t>
            </a:r>
            <a:r>
              <a:rPr sz="1400" spc="322">
                <a:solidFill>
                  <a:srgbClr val="000000"/>
                </a:solidFill>
                <a:latin typeface="SFNMQO+Cambria Math"/>
                <a:cs typeface="SFNMQO+Cambria Math"/>
              </a:rPr>
              <a:t> </a:t>
            </a: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푖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71590" y="4700762"/>
            <a:ext cx="87801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…(10.9)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2459" y="4776038"/>
            <a:ext cx="39658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1</a:t>
            </a:r>
            <a:r>
              <a:rPr sz="1000" spc="248">
                <a:solidFill>
                  <a:srgbClr val="000000"/>
                </a:solidFill>
                <a:latin typeface="SFNMQO+Cambria Math"/>
                <a:cs typeface="SFNMQO+Cambria Math"/>
              </a:rPr>
              <a:t> </a:t>
            </a: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76832" y="4776038"/>
            <a:ext cx="40079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2</a:t>
            </a:r>
            <a:r>
              <a:rPr sz="1000" spc="280">
                <a:solidFill>
                  <a:srgbClr val="000000"/>
                </a:solidFill>
                <a:latin typeface="SFNMQO+Cambria Math"/>
                <a:cs typeface="SFNMQO+Cambria Math"/>
              </a:rPr>
              <a:t> </a:t>
            </a: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5098893"/>
            <a:ext cx="319068" cy="39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800" baseline="23999">
                <a:solidFill>
                  <a:srgbClr val="000000"/>
                </a:solidFill>
                <a:latin typeface="SFNMQO+Cambria Math"/>
                <a:cs typeface="SFNMQO+Cambria Math"/>
              </a:rPr>
              <a:t>ꢀ</a:t>
            </a: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ꢁ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68044" y="5098893"/>
            <a:ext cx="386124" cy="431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-31">
                <a:solidFill>
                  <a:srgbClr val="000000"/>
                </a:solidFill>
                <a:latin typeface="SFNMQO+Cambria Math"/>
                <a:cs typeface="SFNMQO+Cambria Math"/>
              </a:rPr>
              <a:t>ꢃ</a:t>
            </a:r>
            <a:r>
              <a:rPr sz="1500" baseline="-19999">
                <a:solidFill>
                  <a:srgbClr val="000000"/>
                </a:solidFill>
                <a:latin typeface="SFNMQO+Cambria Math"/>
                <a:cs typeface="SFNMQO+Cambria Math"/>
              </a:rPr>
              <a:t>ꢂ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36396" y="520076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=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92072" y="5200767"/>
            <a:ext cx="56097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=</a:t>
            </a:r>
            <a:r>
              <a:rPr sz="1400" spc="157">
                <a:solidFill>
                  <a:srgbClr val="000000"/>
                </a:solidFill>
                <a:latin typeface="SFNMQO+Cambria Math"/>
                <a:cs typeface="SFNMQO+Cambria Math"/>
              </a:rPr>
              <a:t> </a:t>
            </a: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푛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287770" y="5211302"/>
            <a:ext cx="96495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…(10.10)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5333589"/>
            <a:ext cx="338118" cy="412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SFNMQO+Cambria Math"/>
                <a:cs typeface="SFNMQO+Cambria Math"/>
              </a:rPr>
              <a:t>ꢀ</a:t>
            </a:r>
          </a:p>
          <a:p>
            <a:pPr marL="5334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ꢂ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68044" y="5333589"/>
            <a:ext cx="314771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SFNMQO+Cambria Math"/>
                <a:cs typeface="SFNMQO+Cambria Math"/>
              </a:rPr>
              <a:t>ꢃ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50340" y="5388686"/>
            <a:ext cx="26572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ꢁ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5513054"/>
            <a:ext cx="136686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phasor form,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5697825"/>
            <a:ext cx="355644" cy="666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-61">
                <a:solidFill>
                  <a:srgbClr val="000000"/>
                </a:solidFill>
                <a:latin typeface="SFNMQO+Cambria Math"/>
                <a:cs typeface="SFNMQO+Cambria Math"/>
              </a:rPr>
              <a:t>퐼</a:t>
            </a:r>
            <a:r>
              <a:rPr sz="1500" baseline="-20000">
                <a:solidFill>
                  <a:srgbClr val="000000"/>
                </a:solidFill>
                <a:latin typeface="SFNMQO+Cambria Math"/>
                <a:cs typeface="SFNMQO+Cambria Math"/>
              </a:rPr>
              <a:t>ꢁ</a:t>
            </a:r>
          </a:p>
          <a:p>
            <a:pPr marL="0" marR="0">
              <a:lnSpc>
                <a:spcPts val="1406"/>
              </a:lnSpc>
              <a:spcBef>
                <a:spcPts val="298"/>
              </a:spcBef>
              <a:spcAft>
                <a:spcPct val="0"/>
              </a:spcAft>
            </a:pPr>
            <a:r>
              <a:rPr sz="1200" spc="-61">
                <a:solidFill>
                  <a:srgbClr val="000000"/>
                </a:solidFill>
                <a:latin typeface="SFNMQO+Cambria Math"/>
                <a:cs typeface="SFNMQO+Cambria Math"/>
              </a:rPr>
              <a:t>퐼</a:t>
            </a:r>
            <a:r>
              <a:rPr sz="1500" baseline="-20000">
                <a:solidFill>
                  <a:srgbClr val="000000"/>
                </a:solidFill>
                <a:latin typeface="SFNMQO+Cambria Math"/>
                <a:cs typeface="SFNMQO+Cambria Math"/>
              </a:rPr>
              <a:t>ꢂ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66520" y="5697825"/>
            <a:ext cx="359454" cy="647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SFNMQO+Cambria Math"/>
                <a:cs typeface="SFNMQO+Cambria Math"/>
              </a:rPr>
              <a:t>푉</a:t>
            </a:r>
          </a:p>
          <a:p>
            <a:pPr marL="7467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ꢂ</a:t>
            </a:r>
          </a:p>
          <a:p>
            <a:pPr marL="0" marR="0">
              <a:lnSpc>
                <a:spcPts val="1406"/>
              </a:lnSpc>
              <a:spcBef>
                <a:spcPts val="248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SFNMQO+Cambria Math"/>
                <a:cs typeface="SFNMQO+Cambria Math"/>
              </a:rPr>
              <a:t>푉</a:t>
            </a:r>
          </a:p>
          <a:p>
            <a:pPr marL="7467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ꢁ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34872" y="579969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=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84452" y="5799699"/>
            <a:ext cx="56097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=</a:t>
            </a:r>
            <a:r>
              <a:rPr sz="1400" spc="157">
                <a:solidFill>
                  <a:srgbClr val="000000"/>
                </a:solidFill>
                <a:latin typeface="SFNMQO+Cambria Math"/>
                <a:cs typeface="SFNMQO+Cambria Math"/>
              </a:rPr>
              <a:t> </a:t>
            </a:r>
            <a:r>
              <a:rPr sz="1400">
                <a:solidFill>
                  <a:srgbClr val="000000"/>
                </a:solidFill>
                <a:latin typeface="SFNMQO+Cambria Math"/>
                <a:cs typeface="SFNMQO+Cambria Math"/>
              </a:rPr>
              <a:t>푛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211570" y="5810234"/>
            <a:ext cx="989271" cy="1179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3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…(10.11)</a:t>
            </a:r>
          </a:p>
          <a:p>
            <a:pPr marL="0" marR="0">
              <a:lnSpc>
                <a:spcPts val="1554"/>
              </a:lnSpc>
              <a:spcBef>
                <a:spcPts val="402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…(10.12)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69568" y="6401249"/>
            <a:ext cx="367125" cy="462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 spc="-73">
                <a:solidFill>
                  <a:srgbClr val="000000"/>
                </a:solidFill>
                <a:latin typeface="SFNMQO+Cambria Math"/>
                <a:cs typeface="SFNMQO+Cambria Math"/>
              </a:rPr>
              <a:t>ꢅ</a:t>
            </a:r>
            <a:r>
              <a:rPr sz="1350" baseline="-20307">
                <a:solidFill>
                  <a:srgbClr val="000000"/>
                </a:solidFill>
                <a:latin typeface="SFNMQO+Cambria Math"/>
                <a:cs typeface="SFNMQO+Cambria Math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283461" y="6401249"/>
            <a:ext cx="379317" cy="424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SFNMQO+Cambria Math"/>
                <a:cs typeface="SFNMQO+Cambria Math"/>
              </a:rPr>
              <a:t>푁</a:t>
            </a:r>
          </a:p>
          <a:p>
            <a:pPr marL="103632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SFNMQO+Cambria Math"/>
                <a:cs typeface="SFNMQO+Cambria Math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684273" y="6437452"/>
            <a:ext cx="263072" cy="57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ꢆ</a:t>
            </a:r>
          </a:p>
          <a:p>
            <a:pPr marL="0" marR="0">
              <a:lnSpc>
                <a:spcPts val="1167"/>
              </a:lnSpc>
              <a:spcBef>
                <a:spcPts val="642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푛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91260" y="6526218"/>
            <a:ext cx="342001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SFNMQO+Cambria Math"/>
                <a:cs typeface="SFNMQO+Cambria Math"/>
              </a:rPr>
              <a:t>∴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40256" y="6562421"/>
            <a:ext cx="28499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=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544066" y="6562421"/>
            <a:ext cx="28499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FNMQO+Cambria Math"/>
                <a:cs typeface="SFNMQO+Cambria Math"/>
              </a:rPr>
              <a:t>=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71092" y="6637470"/>
            <a:ext cx="731310" cy="4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 spc="-97">
                <a:solidFill>
                  <a:srgbClr val="000000"/>
                </a:solidFill>
                <a:latin typeface="SFNMQO+Cambria Math"/>
                <a:cs typeface="SFNMQO+Cambria Math"/>
              </a:rPr>
              <a:t>ꢅ</a:t>
            </a:r>
            <a:r>
              <a:rPr sz="1350" baseline="-20307">
                <a:solidFill>
                  <a:srgbClr val="000000"/>
                </a:solidFill>
                <a:latin typeface="SFNMQO+Cambria Math"/>
                <a:cs typeface="SFNMQO+Cambria Math"/>
              </a:rPr>
              <a:t>1</a:t>
            </a:r>
            <a:r>
              <a:rPr sz="1350" spc="1233" baseline="-20307">
                <a:solidFill>
                  <a:srgbClr val="000000"/>
                </a:solidFill>
                <a:latin typeface="SFNMQO+Cambria Math"/>
                <a:cs typeface="SFNMQO+Cambria Math"/>
              </a:rPr>
              <a:t> </a:t>
            </a:r>
            <a:r>
              <a:rPr sz="1300" spc="-112">
                <a:solidFill>
                  <a:srgbClr val="000000"/>
                </a:solidFill>
                <a:latin typeface="SFNMQO+Cambria Math"/>
                <a:cs typeface="SFNMQO+Cambria Math"/>
              </a:rPr>
              <a:t>푁</a:t>
            </a:r>
            <a:r>
              <a:rPr sz="1350" baseline="-20307">
                <a:solidFill>
                  <a:srgbClr val="000000"/>
                </a:solidFill>
                <a:latin typeface="SFNMQO+Cambria Math"/>
                <a:cs typeface="SFNMQO+Cambria Math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69924" y="6982444"/>
            <a:ext cx="6935126" cy="479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n &gt; 1 (i.e. N</a:t>
            </a:r>
            <a:r>
              <a:rPr sz="14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&gt; N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&amp; V</a:t>
            </a:r>
            <a:r>
              <a:rPr sz="14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&gt; V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), then the transformer is called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'step-up transformer'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022601" y="705929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397886" y="705929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765170" y="705929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140075" y="705929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69924" y="7203423"/>
            <a:ext cx="7155953" cy="479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n &lt; 1 (i.e. N</a:t>
            </a:r>
            <a:r>
              <a:rPr sz="14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&lt; N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&amp; V</a:t>
            </a:r>
            <a:r>
              <a:rPr sz="14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&lt; V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), then the transformer is called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'step-down transformer'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022601" y="728027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397886" y="728027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765170" y="728027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140075" y="728027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769924" y="7422880"/>
            <a:ext cx="7193744" cy="479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(i.e.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4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),then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'isolation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transformer'</a:t>
            </a:r>
            <a:r>
              <a:rPr sz="1400" i="1" spc="6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036317" y="74997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416175" y="74997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786507" y="74997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167507" y="74997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998524" y="7642336"/>
            <a:ext cx="1285062" cy="479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1:1 transformer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1019" y="7857220"/>
            <a:ext cx="745540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important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how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  <a:r>
              <a:rPr sz="14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proper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polarity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1019" y="8061436"/>
            <a:ext cx="745490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polarity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5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6053073" y="81382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6502654" y="81382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41019" y="8267557"/>
            <a:ext cx="745635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direction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spc="6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spc="5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changed,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i="1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(10.7)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(10.12)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replaced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518158" y="834440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918970" y="834440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1019" y="8458189"/>
            <a:ext cx="3411113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SFNMQO+Cambria Math"/>
                <a:cs typeface="SFNMQO+Cambria Math"/>
              </a:rPr>
              <a:t>(−푛).</a:t>
            </a:r>
            <a:r>
              <a:rPr sz="1400" spc="18">
                <a:solidFill>
                  <a:srgbClr val="000000"/>
                </a:solidFill>
                <a:latin typeface="SFNMQO+Cambria Math"/>
                <a:cs typeface="SFNMQ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two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simple rules to follow are: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1019" y="8671550"/>
            <a:ext cx="7456220" cy="496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7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6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both</a:t>
            </a:r>
            <a:r>
              <a:rPr sz="1400" i="1" spc="32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positive</a:t>
            </a:r>
            <a:r>
              <a:rPr sz="1400" i="1" spc="38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both</a:t>
            </a:r>
            <a:r>
              <a:rPr sz="1400" i="1" spc="3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negative</a:t>
            </a:r>
            <a:r>
              <a:rPr sz="1400" i="1" spc="38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dotted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terminals,</a:t>
            </a:r>
            <a:r>
              <a:rPr sz="1400" spc="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SFNMQO+Cambria Math"/>
                <a:cs typeface="SFNMQO+Cambria Math"/>
              </a:rPr>
              <a:t>(+푛)</a:t>
            </a:r>
            <a:r>
              <a:rPr sz="1400" spc="-11">
                <a:solidFill>
                  <a:srgbClr val="000000"/>
                </a:solidFill>
                <a:latin typeface="SFNMQO+Cambria Math"/>
                <a:cs typeface="SFNMQ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108252" y="876503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722373" y="876503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41019" y="8889482"/>
            <a:ext cx="2586796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Eq.(10.8). Otherwise,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 </a:t>
            </a:r>
            <a:r>
              <a:rPr sz="1400" spc="10">
                <a:solidFill>
                  <a:srgbClr val="000000"/>
                </a:solidFill>
                <a:latin typeface="SFNMQO+Cambria Math"/>
                <a:cs typeface="SFNMQO+Cambria Math"/>
              </a:rPr>
              <a:t>(−푛)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41019" y="9102842"/>
            <a:ext cx="7455998" cy="496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spc="6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spc="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both</a:t>
            </a:r>
            <a:r>
              <a:rPr sz="1400" i="1" spc="22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enter</a:t>
            </a:r>
            <a:r>
              <a:rPr sz="1400" i="1" spc="23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into</a:t>
            </a:r>
            <a:r>
              <a:rPr sz="1400" i="1" spc="28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both</a:t>
            </a:r>
            <a:r>
              <a:rPr sz="1400" i="1" spc="23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leave</a:t>
            </a:r>
            <a:r>
              <a:rPr sz="1400" i="1" spc="2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27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dotted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terminals,</a:t>
            </a:r>
            <a:r>
              <a:rPr sz="140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SFNMQO+Cambria Math"/>
                <a:cs typeface="SFNMQO+Cambria Math"/>
              </a:rPr>
              <a:t>(−푛)</a:t>
            </a:r>
            <a:r>
              <a:rPr sz="1400" spc="252">
                <a:solidFill>
                  <a:srgbClr val="000000"/>
                </a:solidFill>
                <a:latin typeface="SFNMQO+Cambria Math"/>
                <a:cs typeface="SFNMQ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Eq.(10.12).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015288" y="919632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536446" y="919632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41019" y="9320723"/>
            <a:ext cx="1755230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Otherwise,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 </a:t>
            </a:r>
            <a:r>
              <a:rPr sz="1400" spc="10">
                <a:solidFill>
                  <a:srgbClr val="000000"/>
                </a:solidFill>
                <a:latin typeface="SFNMQO+Cambria Math"/>
                <a:cs typeface="SFNMQO+Cambria Math"/>
              </a:rPr>
              <a:t>(+푛)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49770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rules are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demonstrated with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four circuits in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Fig.10.3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86022" y="3501374"/>
            <a:ext cx="86117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Fig.10.3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7564" y="3890594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946516"/>
            <a:ext cx="613573" cy="500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227">
                <a:solidFill>
                  <a:srgbClr val="000000"/>
                </a:solidFill>
                <a:latin typeface="UQCDPK+Cambria Math"/>
                <a:cs typeface="UQCDPK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UQCDPK+Cambria Math"/>
                <a:cs typeface="UQCDPK+Cambria Math"/>
              </a:rPr>
              <a:t>1</a:t>
            </a:r>
            <a:r>
              <a:rPr sz="1500" spc="125" baseline="-20571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=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00048" y="3939672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QCDPK+Cambria Math"/>
                <a:cs typeface="UQCDPK+Cambria Math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53032" y="3946516"/>
            <a:ext cx="1144750" cy="500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표푟</a:t>
            </a:r>
            <a:r>
              <a:rPr sz="1400" spc="347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 spc="-191">
                <a:solidFill>
                  <a:srgbClr val="000000"/>
                </a:solidFill>
                <a:latin typeface="UQCDPK+Cambria Math"/>
                <a:cs typeface="UQCDPK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UQCDPK+Cambria Math"/>
                <a:cs typeface="UQCDPK+Cambria Math"/>
              </a:rPr>
              <a:t>ꢁ</a:t>
            </a:r>
            <a:r>
              <a:rPr sz="1500" spc="110" baseline="-20571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 spc="25">
                <a:solidFill>
                  <a:srgbClr val="000000"/>
                </a:solidFill>
                <a:latin typeface="UQCDPK+Cambria Math"/>
                <a:cs typeface="UQCDPK+Cambria Math"/>
              </a:rPr>
              <a:t>ꢂ푉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90817" y="3957050"/>
            <a:ext cx="96641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…(10.13)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01850" y="40323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58900" y="4085666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푛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76882" y="4192346"/>
            <a:ext cx="254274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7" baseline="25499">
                <a:solidFill>
                  <a:srgbClr val="000000"/>
                </a:solidFill>
                <a:latin typeface="UQCDPK+Cambria Math"/>
                <a:cs typeface="UQCDPK+Cambria Math"/>
              </a:rPr>
              <a:t>ꢃ</a:t>
            </a:r>
            <a:r>
              <a:rPr sz="800">
                <a:solidFill>
                  <a:srgbClr val="000000"/>
                </a:solidFill>
                <a:latin typeface="UQCDPK+Cambria Math"/>
                <a:cs typeface="UQCDPK+Cambria Math"/>
              </a:rPr>
              <a:t>ꢄ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0268" y="4248267"/>
            <a:ext cx="157364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퐼</a:t>
            </a:r>
            <a:r>
              <a:rPr sz="1400" spc="603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 spc="25">
                <a:solidFill>
                  <a:srgbClr val="000000"/>
                </a:solidFill>
                <a:latin typeface="UQCDPK+Cambria Math"/>
                <a:cs typeface="UQCDPK+Cambria Math"/>
              </a:rPr>
              <a:t>ꢂ퐼</a:t>
            </a:r>
            <a:r>
              <a:rPr sz="1400" spc="852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표푟</a:t>
            </a:r>
            <a:r>
              <a:rPr sz="1400" spc="648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퐼</a:t>
            </a:r>
            <a:r>
              <a:rPr sz="1400" spc="625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290817" y="4258802"/>
            <a:ext cx="96641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…(10.14)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72083" y="433407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46352" y="433407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ꢁ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664461" y="433407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ꢁ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87550" y="4387418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푛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4717526"/>
            <a:ext cx="37517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complex power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primary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 is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69617" y="5040747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푉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856485" y="51265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ꢁ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299961" y="5125958"/>
            <a:ext cx="96495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…(10.15)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36980" y="5158562"/>
            <a:ext cx="2871011" cy="48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푆</a:t>
            </a:r>
            <a:r>
              <a:rPr sz="1400" spc="619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푉</a:t>
            </a:r>
            <a:r>
              <a:rPr sz="1400" spc="112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UQCDPK+Cambria Math"/>
                <a:cs typeface="UQCDPK+Cambria Math"/>
              </a:rPr>
              <a:t>퐼</a:t>
            </a: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∗</a:t>
            </a:r>
            <a:r>
              <a:rPr sz="1000" spc="221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=</a:t>
            </a:r>
            <a:r>
              <a:rPr sz="1400" spc="1645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UQCDPK+Cambria Math"/>
                <a:cs typeface="UQCDPK+Cambria Math"/>
              </a:rPr>
              <a:t>(ꢂ퐼</a:t>
            </a:r>
            <a:r>
              <a:rPr sz="1400" spc="246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)</a:t>
            </a: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∗</a:t>
            </a:r>
            <a:r>
              <a:rPr sz="1000" spc="221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푉</a:t>
            </a:r>
            <a:r>
              <a:rPr sz="1400" spc="136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UQCDPK+Cambria Math"/>
                <a:cs typeface="UQCDPK+Cambria Math"/>
              </a:rPr>
              <a:t>퐼</a:t>
            </a: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∗</a:t>
            </a:r>
            <a:r>
              <a:rPr sz="1000" spc="232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푆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19276" y="526219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313941" y="5262194"/>
            <a:ext cx="397801" cy="34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1</a:t>
            </a:r>
            <a:r>
              <a:rPr sz="1000" spc="256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202814" y="526219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ꢁ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784982" y="5262194"/>
            <a:ext cx="400849" cy="3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ꢁ</a:t>
            </a:r>
            <a:r>
              <a:rPr sz="1000" spc="280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ꢁ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326003" y="526219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ꢁ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801622" y="5295255"/>
            <a:ext cx="36900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ꢂ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5743178"/>
            <a:ext cx="2542453" cy="479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input impedance</a:t>
            </a:r>
            <a:r>
              <a:rPr sz="1400" i="1" spc="3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found as,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09192" y="5965012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ꢀ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08430" y="5965012"/>
            <a:ext cx="4146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1</a:t>
            </a:r>
            <a:r>
              <a:rPr sz="1000" spc="317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ꢀ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679826" y="5938871"/>
            <a:ext cx="394652" cy="636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UQCDPK+Cambria Math"/>
                <a:cs typeface="UQCDPK+Cambria Math"/>
              </a:rPr>
              <a:t>푉</a:t>
            </a:r>
            <a:r>
              <a:rPr sz="1500" u="sng" baseline="-25000">
                <a:solidFill>
                  <a:srgbClr val="000000"/>
                </a:solidFill>
                <a:latin typeface="UQCDPK+Cambria Math"/>
                <a:cs typeface="UQCDPK+Cambria Math"/>
              </a:rPr>
              <a:t>ꢅ</a:t>
            </a:r>
          </a:p>
          <a:p>
            <a:pPr marL="18288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UQCDPK+Cambria Math"/>
                <a:cs typeface="UQCDPK+Cambria Math"/>
              </a:rPr>
              <a:t>퐼</a:t>
            </a:r>
            <a:r>
              <a:rPr sz="1500" baseline="-25000">
                <a:solidFill>
                  <a:srgbClr val="000000"/>
                </a:solidFill>
                <a:latin typeface="UQCDPK+Cambria Math"/>
                <a:cs typeface="UQCDPK+Cambria Math"/>
              </a:rPr>
              <a:t>ꢅ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6020933"/>
            <a:ext cx="648625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푍</a:t>
            </a:r>
            <a:r>
              <a:rPr sz="1400" spc="1121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=</a:t>
            </a:r>
          </a:p>
          <a:p>
            <a:pPr marL="10058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QCDPK+Cambria Math"/>
                <a:cs typeface="UQCDPK+Cambria Math"/>
              </a:rPr>
              <a:t>푖푛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71676" y="6014090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QCDPK+Cambria Math"/>
                <a:cs typeface="UQCDPK+Cambria Math"/>
              </a:rPr>
              <a:t>ꢄ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187500" y="602093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=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612646" y="6014090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QCDPK+Cambria Math"/>
                <a:cs typeface="UQCDPK+Cambria Math"/>
              </a:rPr>
              <a:t>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902205" y="6020933"/>
            <a:ext cx="947405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00" spc="10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37">
                <a:solidFill>
                  <a:srgbClr val="000000"/>
                </a:solidFill>
                <a:latin typeface="UQCDPK+Cambria Math"/>
                <a:cs typeface="UQCDPK+Cambria Math"/>
              </a:rPr>
              <a:t>푍</a:t>
            </a:r>
            <a:r>
              <a:rPr sz="1500" baseline="-20571">
                <a:solidFill>
                  <a:srgbClr val="000000"/>
                </a:solidFill>
                <a:latin typeface="UQCDPK+Cambria Math"/>
                <a:cs typeface="UQCDPK+Cambria Math"/>
              </a:rPr>
              <a:t>퐿</a:t>
            </a:r>
            <a:r>
              <a:rPr sz="1500" spc="142" baseline="-20571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=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019860" y="6160084"/>
            <a:ext cx="254274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7" baseline="25499">
                <a:solidFill>
                  <a:srgbClr val="000000"/>
                </a:solidFill>
                <a:latin typeface="UQCDPK+Cambria Math"/>
                <a:cs typeface="UQCDPK+Cambria Math"/>
              </a:rPr>
              <a:t>ꢃ</a:t>
            </a:r>
            <a:r>
              <a:rPr sz="800">
                <a:solidFill>
                  <a:srgbClr val="000000"/>
                </a:solidFill>
                <a:latin typeface="UQCDPK+Cambria Math"/>
                <a:cs typeface="UQCDPK+Cambria Math"/>
              </a:rPr>
              <a:t>ꢄ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370330" y="6145154"/>
            <a:ext cx="481350" cy="37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0">
                <a:solidFill>
                  <a:srgbClr val="000000"/>
                </a:solidFill>
                <a:latin typeface="UQCDPK+Cambria Math"/>
                <a:cs typeface="UQCDPK+Cambria Math"/>
              </a:rPr>
              <a:t>푛</a:t>
            </a:r>
            <a:r>
              <a:rPr sz="1200" baseline="30000">
                <a:solidFill>
                  <a:srgbClr val="000000"/>
                </a:solidFill>
                <a:latin typeface="UQCDPK+Cambria Math"/>
                <a:cs typeface="UQCDPK+Cambria Math"/>
              </a:rPr>
              <a:t>2</a:t>
            </a:r>
            <a:r>
              <a:rPr sz="1200" spc="87" baseline="30000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000" spc="-67">
                <a:solidFill>
                  <a:srgbClr val="000000"/>
                </a:solidFill>
                <a:latin typeface="UQCDPK+Cambria Math"/>
                <a:cs typeface="UQCDPK+Cambria Math"/>
              </a:rPr>
              <a:t>ꢃ</a:t>
            </a:r>
            <a:r>
              <a:rPr sz="1200" baseline="-21856">
                <a:solidFill>
                  <a:srgbClr val="000000"/>
                </a:solidFill>
                <a:latin typeface="UQCDPK+Cambria Math"/>
                <a:cs typeface="UQCDPK+Cambria Math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469389" y="6468989"/>
            <a:ext cx="445046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7">
                <a:solidFill>
                  <a:srgbClr val="000000"/>
                </a:solidFill>
                <a:latin typeface="UQCDPK+Cambria Math"/>
                <a:cs typeface="UQCDPK+Cambria Math"/>
              </a:rPr>
              <a:t>푍</a:t>
            </a:r>
            <a:r>
              <a:rPr sz="1500" baseline="-20571">
                <a:solidFill>
                  <a:srgbClr val="000000"/>
                </a:solidFill>
                <a:latin typeface="UQCDPK+Cambria Math"/>
                <a:cs typeface="UQCDPK+Cambria Math"/>
              </a:rPr>
              <a:t>퐿</a:t>
            </a:r>
          </a:p>
          <a:p>
            <a:pPr marL="0" marR="0">
              <a:lnSpc>
                <a:spcPts val="1641"/>
              </a:lnSpc>
              <a:spcBef>
                <a:spcPts val="174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UQCDPK+Cambria Math"/>
                <a:cs typeface="UQCDPK+Cambria Math"/>
              </a:rPr>
              <a:t>ꢂ</a:t>
            </a:r>
            <a:r>
              <a:rPr sz="1500" baseline="30000">
                <a:solidFill>
                  <a:srgbClr val="000000"/>
                </a:solidFill>
                <a:latin typeface="UQCDPK+Cambria Math"/>
                <a:cs typeface="UQCDPK+Cambria Math"/>
              </a:rPr>
              <a:t>ꢁ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11072" y="6604625"/>
            <a:ext cx="876869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∴</a:t>
            </a:r>
            <a:r>
              <a:rPr sz="1400" spc="389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 spc="-37">
                <a:solidFill>
                  <a:srgbClr val="000000"/>
                </a:solidFill>
                <a:latin typeface="UQCDPK+Cambria Math"/>
                <a:cs typeface="UQCDPK+Cambria Math"/>
              </a:rPr>
              <a:t>푍</a:t>
            </a:r>
            <a:r>
              <a:rPr sz="1500" baseline="-20571">
                <a:solidFill>
                  <a:srgbClr val="000000"/>
                </a:solidFill>
                <a:latin typeface="UQCDPK+Cambria Math"/>
                <a:cs typeface="UQCDPK+Cambria Math"/>
              </a:rPr>
              <a:t>푖푛</a:t>
            </a:r>
            <a:r>
              <a:rPr sz="1500" spc="138" baseline="-20571">
                <a:solidFill>
                  <a:srgbClr val="000000"/>
                </a:solidFill>
                <a:latin typeface="UQCDPK+Cambria Math"/>
                <a:cs typeface="UQCDPK+Cambria Math"/>
              </a:rPr>
              <a:t> </a:t>
            </a:r>
            <a:r>
              <a:rPr sz="1400">
                <a:solidFill>
                  <a:srgbClr val="000000"/>
                </a:solidFill>
                <a:latin typeface="UQCDPK+Cambria Math"/>
                <a:cs typeface="UQCDPK+Cambria Math"/>
              </a:rPr>
              <a:t>=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303009" y="6730984"/>
            <a:ext cx="96641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…(10.16)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7143988"/>
            <a:ext cx="7456445" cy="231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reflected</a:t>
            </a:r>
            <a:r>
              <a:rPr sz="1400" i="1" spc="17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impedance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appears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reflected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side.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ability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provides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means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i="1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matching</a:t>
            </a:r>
            <a:r>
              <a:rPr sz="1400" i="1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ensure maximum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transfer.</a:t>
            </a:r>
          </a:p>
          <a:p>
            <a:pPr marL="0" marR="0">
              <a:lnSpc>
                <a:spcPts val="1554"/>
              </a:lnSpc>
              <a:spcBef>
                <a:spcPts val="6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analyzing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containing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transformer,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practice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eliminate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reflecting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other.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Fig.10.4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suppose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want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reflect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secondary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side.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Thevenin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right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spc="-10" baseline="-11142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270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open-circuit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Fig.10.5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(a).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86022" y="2588117"/>
            <a:ext cx="86117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Fig.10.4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51508" y="4353290"/>
            <a:ext cx="582193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Fig.10.5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Obtaining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9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10.4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(b)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obtaining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9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10.4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69386" y="4430140"/>
            <a:ext cx="2984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1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07253" y="4430140"/>
            <a:ext cx="2984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1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4920218"/>
            <a:ext cx="668105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terminals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a-b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open, I</a:t>
            </a:r>
            <a:r>
              <a:rPr sz="14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0 = I</a:t>
            </a:r>
            <a:r>
              <a:rPr sz="14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 that V</a:t>
            </a:r>
            <a:r>
              <a:rPr sz="14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V</a:t>
            </a:r>
            <a:r>
              <a:rPr sz="140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(10.13),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24023" y="499706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07715" y="499706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51680" y="499706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26584" y="499706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86153" y="5105222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MPFTQ+Cambria Math"/>
                <a:cs typeface="MMPFTQ+Cambria Math"/>
              </a:rPr>
              <a:t>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845817" y="5105222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MPFTQ+Cambria Math"/>
                <a:cs typeface="MMPFTQ+Cambria Math"/>
              </a:rPr>
              <a:t>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5161143"/>
            <a:ext cx="494342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MPFTQ+Cambria Math"/>
                <a:cs typeface="MMPFTQ+Cambria Math"/>
              </a:rPr>
              <a:t>푉</a:t>
            </a:r>
          </a:p>
          <a:p>
            <a:pPr marL="9296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MPFTQ+Cambria Math"/>
                <a:cs typeface="MMPFTQ+Cambria Math"/>
              </a:rPr>
              <a:t>푇퐻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68984" y="5161143"/>
            <a:ext cx="834197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MPFTQ+Cambria Math"/>
                <a:cs typeface="MMPFTQ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MMPFTQ+Cambria Math"/>
                <a:cs typeface="MMPFTQ+Cambria Math"/>
              </a:rPr>
              <a:t> </a:t>
            </a:r>
            <a:r>
              <a:rPr sz="1400" spc="-227">
                <a:solidFill>
                  <a:srgbClr val="000000"/>
                </a:solidFill>
                <a:latin typeface="MMPFTQ+Cambria Math"/>
                <a:cs typeface="MMPFTQ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MMPFTQ+Cambria Math"/>
                <a:cs typeface="MMPFTQ+Cambria Math"/>
              </a:rPr>
              <a:t>1</a:t>
            </a:r>
            <a:r>
              <a:rPr sz="1500" spc="122" baseline="-20571">
                <a:solidFill>
                  <a:srgbClr val="000000"/>
                </a:solidFill>
                <a:latin typeface="MMPFTQ+Cambria Math"/>
                <a:cs typeface="MMPFTQ+Cambria Math"/>
              </a:rPr>
              <a:t> </a:t>
            </a:r>
            <a:r>
              <a:rPr sz="1400">
                <a:solidFill>
                  <a:srgbClr val="000000"/>
                </a:solidFill>
                <a:latin typeface="MMPFTQ+Cambria Math"/>
                <a:cs typeface="MMPFTQ+Cambria Math"/>
              </a:rPr>
              <a:t>=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48638" y="5154300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MMPFTQ+Cambria Math"/>
                <a:cs typeface="MMPFTQ+Cambria Math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664461" y="516114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MPFTQ+Cambria Math"/>
                <a:cs typeface="MMPFTQ+Cambria Math"/>
              </a:rPr>
              <a:t>=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08301" y="5154300"/>
            <a:ext cx="263681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MMPFTQ+Cambria Math"/>
                <a:cs typeface="MMPFTQ+Cambria Math"/>
              </a:rPr>
              <a:t>푠2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292341" y="5171678"/>
            <a:ext cx="96641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…(10.17)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507489" y="5300294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MPFTQ+Cambria Math"/>
                <a:cs typeface="MMPFTQ+Cambria Math"/>
              </a:rPr>
              <a:t>푛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891538" y="5300294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MPFTQ+Cambria Math"/>
                <a:cs typeface="MMPFTQ+Cambria Math"/>
              </a:rPr>
              <a:t>푛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5456666"/>
            <a:ext cx="6877841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6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spc="-10" baseline="-11142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spc="25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remove the voltage source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secondary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 and insert a unit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a-b</a:t>
            </a:r>
            <a:r>
              <a:rPr sz="1400" i="1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10.5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(b). 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 (10.13)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(10.13),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64056" y="5845886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MPFTQ+Cambria Math"/>
                <a:cs typeface="MMPFTQ+Cambria Math"/>
              </a:rPr>
              <a:t>ꢀ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23669" y="5845886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MPFTQ+Cambria Math"/>
                <a:cs typeface="MMPFTQ+Cambria Math"/>
              </a:rPr>
              <a:t>ꢀ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640077" y="584588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MPFTQ+Cambria Math"/>
                <a:cs typeface="MMPFTQ+Cambria Math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043938" y="5845886"/>
            <a:ext cx="315996" cy="51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7" baseline="25500">
                <a:solidFill>
                  <a:srgbClr val="000000"/>
                </a:solidFill>
                <a:latin typeface="MMPFTQ+Cambria Math"/>
                <a:cs typeface="MMPFTQ+Cambria Math"/>
              </a:rPr>
              <a:t>ꢂ</a:t>
            </a:r>
            <a:r>
              <a:rPr sz="800">
                <a:solidFill>
                  <a:srgbClr val="000000"/>
                </a:solidFill>
                <a:latin typeface="MMPFTQ+Cambria Math"/>
                <a:cs typeface="MMPFTQ+Cambria Math"/>
              </a:rPr>
              <a:t>2</a:t>
            </a:r>
          </a:p>
          <a:p>
            <a:pPr marL="0" marR="0">
              <a:lnSpc>
                <a:spcPts val="1167"/>
              </a:lnSpc>
              <a:spcBef>
                <a:spcPts val="41"/>
              </a:spcBef>
              <a:spcAft>
                <a:spcPct val="0"/>
              </a:spcAft>
            </a:pPr>
            <a:r>
              <a:rPr sz="1000" spc="10">
                <a:solidFill>
                  <a:srgbClr val="000000"/>
                </a:solidFill>
                <a:latin typeface="MMPFTQ+Cambria Math"/>
                <a:cs typeface="MMPFTQ+Cambria Math"/>
              </a:rPr>
              <a:t>푛</a:t>
            </a:r>
            <a:r>
              <a:rPr sz="1200" baseline="30000">
                <a:solidFill>
                  <a:srgbClr val="000000"/>
                </a:solidFill>
                <a:latin typeface="MMPFTQ+Cambria Math"/>
                <a:cs typeface="MMPFTQ+Cambria Math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5902061"/>
            <a:ext cx="54615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MMPFTQ+Cambria Math"/>
                <a:cs typeface="MMPFTQ+Cambria Math"/>
              </a:rPr>
              <a:t>푍</a:t>
            </a:r>
            <a:r>
              <a:rPr sz="1500" baseline="-20571">
                <a:solidFill>
                  <a:srgbClr val="000000"/>
                </a:solidFill>
                <a:latin typeface="MMPFTQ+Cambria Math"/>
                <a:cs typeface="MMPFTQ+Cambria Math"/>
              </a:rPr>
              <a:t>푇퐻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81176" y="590206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MPFTQ+Cambria Math"/>
                <a:cs typeface="MMPFTQ+Cambria Math"/>
              </a:rPr>
              <a:t>=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126540" y="589496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MMPFTQ+Cambria Math"/>
                <a:cs typeface="MMPFTQ+Cambria Math"/>
              </a:rPr>
              <a:t>ꢁ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40840" y="590206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MPFTQ+Cambria Math"/>
                <a:cs typeface="MMPFTQ+Cambria Math"/>
              </a:rPr>
              <a:t>=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86153" y="589496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MMPFTQ+Cambria Math"/>
                <a:cs typeface="MMPFTQ+Cambria Math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822957" y="590206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MPFTQ+Cambria Math"/>
                <a:cs typeface="MMPFTQ+Cambria Math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248535" y="5902061"/>
            <a:ext cx="30326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MPFTQ+Cambria Math"/>
                <a:cs typeface="MMPFTQ+Cambria Math"/>
              </a:rPr>
              <a:t>,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535047" y="5902061"/>
            <a:ext cx="9545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MPFTQ+Cambria Math"/>
                <a:cs typeface="MMPFTQ+Cambria Math"/>
              </a:rPr>
              <a:t>푉</a:t>
            </a:r>
            <a:r>
              <a:rPr sz="1400" spc="532">
                <a:solidFill>
                  <a:srgbClr val="000000"/>
                </a:solidFill>
                <a:latin typeface="MMPFTQ+Cambria Math"/>
                <a:cs typeface="MMPFTQ+Cambria Math"/>
              </a:rPr>
              <a:t> </a:t>
            </a:r>
            <a:r>
              <a:rPr sz="1400">
                <a:solidFill>
                  <a:srgbClr val="000000"/>
                </a:solidFill>
                <a:latin typeface="MMPFTQ+Cambria Math"/>
                <a:cs typeface="MMPFTQ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MMPFTQ+Cambria Math"/>
                <a:cs typeface="MMPFTQ+Cambria Math"/>
              </a:rPr>
              <a:t> </a:t>
            </a:r>
            <a:r>
              <a:rPr sz="1400">
                <a:solidFill>
                  <a:srgbClr val="000000"/>
                </a:solidFill>
                <a:latin typeface="MMPFTQ+Cambria Math"/>
                <a:cs typeface="MMPFTQ+Cambria Math"/>
              </a:rPr>
              <a:t>푍</a:t>
            </a:r>
            <a:r>
              <a:rPr sz="1400" spc="290">
                <a:solidFill>
                  <a:srgbClr val="000000"/>
                </a:solidFill>
                <a:latin typeface="MMPFTQ+Cambria Math"/>
                <a:cs typeface="MMPFTQ+Cambria Math"/>
              </a:rPr>
              <a:t> </a:t>
            </a:r>
            <a:r>
              <a:rPr sz="1400">
                <a:solidFill>
                  <a:srgbClr val="000000"/>
                </a:solidFill>
                <a:latin typeface="MMPFTQ+Cambria Math"/>
                <a:cs typeface="MMPFTQ+Cambria Math"/>
              </a:rPr>
              <a:t>ꢄ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316726" y="5912596"/>
            <a:ext cx="96495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…(10.18)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621914" y="598787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MPFTQ+Cambria Math"/>
                <a:cs typeface="MMPFTQ+Cambria Math"/>
              </a:rPr>
              <a:t>ꢃ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074542" y="5987872"/>
            <a:ext cx="40084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MPFTQ+Cambria Math"/>
                <a:cs typeface="MMPFTQ+Cambria Math"/>
              </a:rPr>
              <a:t>ꢃ</a:t>
            </a:r>
            <a:r>
              <a:rPr sz="1000" spc="280">
                <a:solidFill>
                  <a:srgbClr val="000000"/>
                </a:solidFill>
                <a:latin typeface="MMPFTQ+Cambria Math"/>
                <a:cs typeface="MMPFTQ+Cambria Math"/>
              </a:rPr>
              <a:t> </a:t>
            </a:r>
            <a:r>
              <a:rPr sz="1000">
                <a:solidFill>
                  <a:srgbClr val="000000"/>
                </a:solidFill>
                <a:latin typeface="MMPFTQ+Cambria Math"/>
                <a:cs typeface="MMPFTQ+Cambria Math"/>
              </a:rPr>
              <a:t>ꢃ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73200" y="6041212"/>
            <a:ext cx="292374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-67">
                <a:solidFill>
                  <a:srgbClr val="000000"/>
                </a:solidFill>
                <a:latin typeface="MMPFTQ+Cambria Math"/>
                <a:cs typeface="MMPFTQ+Cambria Math"/>
              </a:rPr>
              <a:t>퐼</a:t>
            </a:r>
            <a:r>
              <a:rPr sz="1200" baseline="-20400">
                <a:solidFill>
                  <a:srgbClr val="000000"/>
                </a:solidFill>
                <a:latin typeface="MMPFTQ+Cambria Math"/>
                <a:cs typeface="MMPFTQ+Cambria Math"/>
              </a:rPr>
              <a:t>ꢁ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445005" y="6041212"/>
            <a:ext cx="511830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MPFTQ+Cambria Math"/>
                <a:cs typeface="MMPFTQ+Cambria Math"/>
              </a:rPr>
              <a:t>푛</a:t>
            </a:r>
            <a:r>
              <a:rPr sz="1000" spc="209">
                <a:solidFill>
                  <a:srgbClr val="000000"/>
                </a:solidFill>
                <a:latin typeface="MMPFTQ+Cambria Math"/>
                <a:cs typeface="MMPFTQ+Cambria Math"/>
              </a:rPr>
              <a:t> </a:t>
            </a:r>
            <a:r>
              <a:rPr sz="1000" spc="-34">
                <a:solidFill>
                  <a:srgbClr val="000000"/>
                </a:solidFill>
                <a:latin typeface="MMPFTQ+Cambria Math"/>
                <a:cs typeface="MMPFTQ+Cambria Math"/>
              </a:rPr>
              <a:t>푛퐼</a:t>
            </a:r>
            <a:r>
              <a:rPr sz="1200" baseline="-20400">
                <a:solidFill>
                  <a:srgbClr val="000000"/>
                </a:solidFill>
                <a:latin typeface="MMPFTQ+Cambria Math"/>
                <a:cs typeface="MMPFTQ+Cambria Math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43127" y="7909036"/>
            <a:ext cx="3266185" cy="87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10.6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 circuit for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Fig.10.4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obtained</a:t>
            </a:r>
            <a:r>
              <a:rPr sz="14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reflecting</a:t>
            </a:r>
            <a:r>
              <a:rPr sz="1400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secondary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 side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079113" y="7909036"/>
            <a:ext cx="3265892" cy="87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10.7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 circuit for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Fig.10.4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obtained</a:t>
            </a:r>
            <a:r>
              <a:rPr sz="1400" spc="8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7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reflecting</a:t>
            </a:r>
            <a:r>
              <a:rPr sz="1400" spc="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secondary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33400" y="8633051"/>
            <a:ext cx="384411" cy="46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1)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998524" y="8633051"/>
            <a:ext cx="5454217" cy="46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 general rule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for eliminating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transformer and reflecting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secondary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8832695"/>
            <a:ext cx="7263363" cy="661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circuit to the primary side</a:t>
            </a:r>
            <a:r>
              <a:rPr sz="1400" i="1" spc="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is: divide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secondary</a:t>
            </a:r>
            <a:r>
              <a:rPr sz="1400" i="1" spc="-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impedance </a:t>
            </a:r>
            <a:r>
              <a:rPr sz="1400" i="1" spc="-11">
                <a:solidFill>
                  <a:srgbClr val="000000"/>
                </a:solidFill>
                <a:latin typeface="Monotype Corsiva"/>
                <a:cs typeface="Monotype Corsiva"/>
              </a:rPr>
              <a:t>by</a:t>
            </a:r>
            <a:r>
              <a:rPr sz="1400" i="1" spc="1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 spc="30">
                <a:solidFill>
                  <a:srgbClr val="000000"/>
                </a:solidFill>
                <a:latin typeface="Monotype Corsiva"/>
                <a:cs typeface="Monotype Corsiva"/>
              </a:rPr>
              <a:t>n</a:t>
            </a:r>
            <a:r>
              <a:rPr sz="1350" i="1" spc="-11" baseline="24857">
                <a:solidFill>
                  <a:srgbClr val="000000"/>
                </a:solidFill>
                <a:latin typeface="Monotype Corsiva"/>
                <a:cs typeface="Monotype Corsiva"/>
              </a:rPr>
              <a:t>2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, divide the secondary voltage by n,</a:t>
            </a:r>
          </a:p>
          <a:p>
            <a:pPr marL="0" marR="0">
              <a:lnSpc>
                <a:spcPts val="1534"/>
              </a:lnSpc>
              <a:spcBef>
                <a:spcPts val="8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and multiply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secondary current by n.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33400" y="9230459"/>
            <a:ext cx="384411" cy="46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2)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998524" y="9230459"/>
            <a:ext cx="6784391" cy="46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 rule for eliminating the transformer and reflecting the primary circuit</a:t>
            </a:r>
            <a:r>
              <a:rPr sz="1400" i="1" spc="-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to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 secondary side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1019" y="9430052"/>
            <a:ext cx="7093033" cy="66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is: multiply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primary impedance by</a:t>
            </a:r>
            <a:r>
              <a:rPr sz="1400" i="1" spc="-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 spc="23">
                <a:solidFill>
                  <a:srgbClr val="000000"/>
                </a:solidFill>
                <a:latin typeface="Monotype Corsiva"/>
                <a:cs typeface="Monotype Corsiva"/>
              </a:rPr>
              <a:t>n</a:t>
            </a:r>
            <a:r>
              <a:rPr sz="1350" i="1" baseline="24857">
                <a:solidFill>
                  <a:srgbClr val="000000"/>
                </a:solidFill>
                <a:latin typeface="Monotype Corsiva"/>
                <a:cs typeface="Monotype Corsiva"/>
              </a:rPr>
              <a:t>2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, multiply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primary voltage by n, and divide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primary</a:t>
            </a:r>
          </a:p>
          <a:p>
            <a:pPr marL="0" marR="0">
              <a:lnSpc>
                <a:spcPts val="1534"/>
              </a:lnSpc>
              <a:spcBef>
                <a:spcPts val="8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current by</a:t>
            </a:r>
            <a:r>
              <a:rPr sz="1400" i="1" spc="-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19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4345"/>
            <a:ext cx="7370480" cy="1099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9: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 ideal transformer is rated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2400/120 V, 9.6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kVA, and has 50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turns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secondary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side. Calculate: (a) the turns ratio, (b)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number of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turns on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primary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(c) the current ratings for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primary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secondary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windings.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05788" y="2180052"/>
            <a:ext cx="347973" cy="393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800" spc="-31" baseline="24000">
                <a:solidFill>
                  <a:srgbClr val="000000"/>
                </a:solidFill>
                <a:latin typeface="QEUUQN+Cambria Math"/>
                <a:cs typeface="QEUUQN+Cambria Math"/>
              </a:rPr>
              <a:t>푣</a:t>
            </a: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04085" y="2180052"/>
            <a:ext cx="493564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QEUUQN+Cambria Math"/>
                <a:cs typeface="QEUUQN+Cambria Math"/>
              </a:rPr>
              <a:t>ꢀꢁ0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245724"/>
            <a:ext cx="844459" cy="53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>
                <a:solidFill>
                  <a:srgbClr val="000000"/>
                </a:solidFill>
                <a:latin typeface="QEUUQN+Cambria Math"/>
                <a:cs typeface="QEUUQN+Cambria Math"/>
              </a:rPr>
              <a:t>푛</a:t>
            </a:r>
            <a:r>
              <a:rPr sz="1700" spc="125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28241" y="2281926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72894" y="2245724"/>
            <a:ext cx="951550" cy="577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7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700" spc="111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700">
                <a:solidFill>
                  <a:srgbClr val="000000"/>
                </a:solidFill>
                <a:latin typeface="QEUUQN+Cambria Math"/>
                <a:cs typeface="QEUUQN+Cambria Math"/>
              </a:rPr>
              <a:t>ꢂ.ꢂ5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05788" y="2414747"/>
            <a:ext cx="314771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QEUUQN+Cambria Math"/>
                <a:cs typeface="QEUUQN+Cambria Math"/>
              </a:rPr>
              <a:t>푣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61414" y="2414747"/>
            <a:ext cx="581956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QEUUQN+Cambria Math"/>
                <a:cs typeface="QEUUQN+Cambria Math"/>
              </a:rPr>
              <a:t>ꢁ400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88033" y="2469845"/>
            <a:ext cx="26572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69212" y="2579574"/>
            <a:ext cx="301518" cy="321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0" baseline="25499">
                <a:solidFill>
                  <a:srgbClr val="000000"/>
                </a:solidFill>
                <a:latin typeface="QEUUQN+Cambria Math"/>
                <a:cs typeface="QEUUQN+Cambria Math"/>
              </a:rPr>
              <a:t>푁</a:t>
            </a:r>
            <a:r>
              <a:rPr sz="800">
                <a:solidFill>
                  <a:srgbClr val="000000"/>
                </a:solidFill>
                <a:latin typeface="QEUUQN+Cambria Math"/>
                <a:cs typeface="QEUUQN+Cambria Math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18054" y="2579574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ꢃ0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2635494"/>
            <a:ext cx="80712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푛</a:t>
            </a:r>
            <a:r>
              <a:rPr sz="1400" spc="112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13002" y="2635494"/>
            <a:ext cx="97902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→</a:t>
            </a:r>
            <a:r>
              <a:rPr sz="1400" spc="79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ꢂ.ꢂ5</a:t>
            </a:r>
            <a:r>
              <a:rPr sz="1400" spc="64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57323" y="2635494"/>
            <a:ext cx="1803217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→</a:t>
            </a:r>
            <a:r>
              <a:rPr sz="1400" spc="391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 spc="-149">
                <a:solidFill>
                  <a:srgbClr val="000000"/>
                </a:solidFill>
                <a:latin typeface="QEUUQN+Cambria Math"/>
                <a:cs typeface="QEUUQN+Cambria Math"/>
              </a:rPr>
              <a:t>ꢄ</a:t>
            </a:r>
            <a:r>
              <a:rPr sz="1500" baseline="-20571">
                <a:solidFill>
                  <a:srgbClr val="000000"/>
                </a:solidFill>
                <a:latin typeface="QEUUQN+Cambria Math"/>
                <a:cs typeface="QEUUQN+Cambria Math"/>
              </a:rPr>
              <a:t>ꢀ</a:t>
            </a:r>
            <a:r>
              <a:rPr sz="1500" spc="110" baseline="-20571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ꢅꢂꢂꢂ 푡푢푟푛푠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69212" y="2774645"/>
            <a:ext cx="320568" cy="34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푁</a:t>
            </a:r>
          </a:p>
          <a:p>
            <a:pPr marL="88391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QEUUQN+Cambria Math"/>
                <a:cs typeface="QEUUQN+Cambria Math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13482" y="2774645"/>
            <a:ext cx="320568" cy="34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푁</a:t>
            </a:r>
          </a:p>
          <a:p>
            <a:pPr marL="88392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QEUUQN+Cambria Math"/>
                <a:cs typeface="QEUUQN+Cambria Math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2917434"/>
            <a:ext cx="26346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푆</a:t>
            </a:r>
            <a:r>
              <a:rPr sz="1400" spc="619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푉</a:t>
            </a:r>
            <a:r>
              <a:rPr sz="1400" spc="112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퐼</a:t>
            </a:r>
            <a:r>
              <a:rPr sz="1400" spc="601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푉</a:t>
            </a:r>
            <a:r>
              <a:rPr sz="1400" spc="148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퐼</a:t>
            </a:r>
            <a:r>
              <a:rPr sz="1400" spc="63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9.6 kVA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65936" y="30032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60652" y="3003245"/>
            <a:ext cx="39775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ꢀ</a:t>
            </a:r>
            <a:r>
              <a:rPr sz="1000" spc="25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ꢀ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94001" y="3003245"/>
            <a:ext cx="40237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ꢁ</a:t>
            </a:r>
            <a:r>
              <a:rPr sz="1000" spc="293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ꢁ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45184" y="3277565"/>
            <a:ext cx="68274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ꢆꢇ00 ꢈꢉ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710182" y="3277565"/>
            <a:ext cx="68274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ꢆꢇ00 ꢈꢉ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3333486"/>
            <a:ext cx="58278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2">
                <a:solidFill>
                  <a:srgbClr val="000000"/>
                </a:solidFill>
                <a:latin typeface="QEUUQN+Cambria Math"/>
                <a:cs typeface="QEUUQN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QEUUQN+Cambria Math"/>
                <a:cs typeface="QEUUQN+Cambria Math"/>
              </a:rPr>
              <a:t>ꢀ</a:t>
            </a:r>
            <a:r>
              <a:rPr sz="1500" spc="122" baseline="-20571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89202" y="3333486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292730" y="3333486"/>
            <a:ext cx="69783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ꢋ A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28064" y="3472638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ꢊ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758950" y="3472638"/>
            <a:ext cx="682744" cy="476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29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ꢁ400</a:t>
            </a:r>
          </a:p>
          <a:p>
            <a:pPr marL="0" marR="0">
              <a:lnSpc>
                <a:spcPts val="108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ꢆꢇ00 ꢈꢉ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90548" y="352209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QEUUQN+Cambria Math"/>
                <a:cs typeface="QEUUQN+Cambria Math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93952" y="3610178"/>
            <a:ext cx="6826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ꢆꢇ00 ꢈꢉ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720972" y="3610178"/>
            <a:ext cx="273324" cy="514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7" baseline="25500">
                <a:solidFill>
                  <a:srgbClr val="000000"/>
                </a:solidFill>
                <a:latin typeface="QEUUQN+Cambria Math"/>
                <a:cs typeface="QEUUQN+Cambria Math"/>
              </a:rPr>
              <a:t>ꢌ</a:t>
            </a:r>
            <a:r>
              <a:rPr sz="800">
                <a:solidFill>
                  <a:srgbClr val="000000"/>
                </a:solidFill>
                <a:latin typeface="QEUUQN+Cambria Math"/>
                <a:cs typeface="QEUUQN+Cambria Math"/>
              </a:rPr>
              <a:t>1</a:t>
            </a:r>
          </a:p>
          <a:p>
            <a:pPr marL="10667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ꢍ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144645" y="3610178"/>
            <a:ext cx="34744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4퐴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85216" y="3666099"/>
            <a:ext cx="587665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QEUUQN+Cambria Math"/>
                <a:cs typeface="QEUUQN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QEUUQN+Cambria Math"/>
                <a:cs typeface="QEUUQN+Cambria Math"/>
              </a:rPr>
              <a:t>ꢁ</a:t>
            </a:r>
            <a:r>
              <a:rPr sz="1500" spc="125" baseline="-20571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536446" y="366609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339975" y="3666099"/>
            <a:ext cx="155814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8ꢂ A</a:t>
            </a:r>
            <a:r>
              <a:rPr sz="1400" spc="918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or</a:t>
            </a:r>
            <a:r>
              <a:rPr sz="1400" spc="623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 spc="-86">
                <a:solidFill>
                  <a:srgbClr val="000000"/>
                </a:solidFill>
                <a:latin typeface="QEUUQN+Cambria Math"/>
                <a:cs typeface="QEUUQN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QEUUQN+Cambria Math"/>
                <a:cs typeface="QEUUQN+Cambria Math"/>
              </a:rPr>
              <a:t>ꢁ</a:t>
            </a:r>
            <a:r>
              <a:rPr sz="1500" spc="98" baseline="-20571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877945" y="366609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396104" y="3666099"/>
            <a:ext cx="79689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8ꢂ A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176832" y="3805251"/>
            <a:ext cx="294660" cy="34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ꢊ</a:t>
            </a:r>
          </a:p>
          <a:p>
            <a:pPr marL="62483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QEUUQN+Cambria Math"/>
                <a:cs typeface="QEUUQN+Cambria Math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894585" y="3805251"/>
            <a:ext cx="41006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ꢀꢁ0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100448" y="3805251"/>
            <a:ext cx="4360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0.0ꢃ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4176506"/>
            <a:ext cx="7247252" cy="892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H.W.7:</a:t>
            </a:r>
            <a:r>
              <a:rPr sz="1400" b="1" spc="3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 current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 transformer rated at 3300/110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 A. Calculate: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the turns ratio, (b)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kVA rating, (c)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secondary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current.</a:t>
            </a:r>
          </a:p>
          <a:p>
            <a:pPr marL="0" marR="0">
              <a:lnSpc>
                <a:spcPts val="1554"/>
              </a:lnSpc>
              <a:spcBef>
                <a:spcPts val="147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b="1" spc="10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1/30, (b) 16.5 kVA, (c) 150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A.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1019" y="5005562"/>
            <a:ext cx="7275896" cy="67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10:</a:t>
            </a:r>
            <a:r>
              <a:rPr sz="1400" b="1" spc="34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 circuit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Fig.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 find: (a)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source current</a:t>
            </a:r>
          </a:p>
          <a:p>
            <a:pPr marL="0" marR="0">
              <a:lnSpc>
                <a:spcPts val="1645"/>
              </a:lnSpc>
              <a:spcBef>
                <a:spcPts val="1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퐼</a:t>
            </a:r>
            <a:r>
              <a:rPr sz="1400" spc="565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 voltage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푉</a:t>
            </a:r>
            <a:r>
              <a:rPr sz="1400" spc="592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(c) the complex power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supplied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source.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92836" y="52911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ꢀ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387219" y="5291150"/>
            <a:ext cx="2787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푂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019" y="5441426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1019" y="5642594"/>
            <a:ext cx="3238178" cy="857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20Ω impedance can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reflected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primary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get</a:t>
            </a:r>
          </a:p>
          <a:p>
            <a:pPr marL="922274" marR="0">
              <a:lnSpc>
                <a:spcPts val="147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ꢎꢂ</a:t>
            </a:r>
            <a:r>
              <a:rPr sz="1400" spc="1527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ꢎꢂ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998524" y="6159617"/>
            <a:ext cx="64374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7">
                <a:solidFill>
                  <a:srgbClr val="000000"/>
                </a:solidFill>
                <a:latin typeface="QEUUQN+Cambria Math"/>
                <a:cs typeface="QEUUQN+Cambria Math"/>
              </a:rPr>
              <a:t>푍</a:t>
            </a:r>
            <a:r>
              <a:rPr sz="1500" baseline="-20571">
                <a:solidFill>
                  <a:srgbClr val="000000"/>
                </a:solidFill>
                <a:latin typeface="QEUUQN+Cambria Math"/>
                <a:cs typeface="QEUUQN+Cambria Math"/>
              </a:rPr>
              <a:t>푅</a:t>
            </a:r>
            <a:r>
              <a:rPr sz="1500" spc="140" baseline="-20571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710182" y="6195820"/>
            <a:ext cx="314295" cy="373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4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141473" y="6159617"/>
            <a:ext cx="613770" cy="437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100">
                <a:solidFill>
                  <a:srgbClr val="000000"/>
                </a:solidFill>
                <a:latin typeface="QEUUQN+Cambria Math"/>
                <a:cs typeface="QEUUQN+Cambria Math"/>
              </a:rPr>
              <a:t>5 Ω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469389" y="6273902"/>
            <a:ext cx="445046" cy="48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QEUUQN+Cambria Math"/>
                <a:cs typeface="QEUUQN+Cambria Math"/>
              </a:rPr>
              <a:t>푛</a:t>
            </a:r>
            <a:r>
              <a:rPr sz="1500" baseline="29999">
                <a:solidFill>
                  <a:srgbClr val="000000"/>
                </a:solidFill>
                <a:latin typeface="QEUUQN+Cambria Math"/>
                <a:cs typeface="QEUUQN+Cambria Math"/>
              </a:rPr>
              <a:t>ꢁ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903729" y="6273902"/>
            <a:ext cx="438949" cy="48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ꢎ</a:t>
            </a:r>
            <a:r>
              <a:rPr sz="1500" baseline="29999">
                <a:solidFill>
                  <a:srgbClr val="000000"/>
                </a:solidFill>
                <a:latin typeface="QEUUQN+Cambria Math"/>
                <a:cs typeface="QEUUQN+Cambria Math"/>
              </a:rPr>
              <a:t>ꢁ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1019" y="6592900"/>
            <a:ext cx="438684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푍</a:t>
            </a:r>
            <a:r>
              <a:rPr sz="1400" spc="1121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ꢋ − 푗6 + 푍</a:t>
            </a:r>
            <a:r>
              <a:rPr sz="1400" spc="782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9 − j6</a:t>
            </a:r>
            <a:r>
              <a:rPr sz="1400" spc="81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ꢅꢂ.8ꢎ∠ − 33.69</a:t>
            </a:r>
            <a:r>
              <a:rPr sz="1500" spc="61" baseline="36857">
                <a:solidFill>
                  <a:srgbClr val="000000"/>
                </a:solidFill>
                <a:latin typeface="QEUUQN+Cambria Math"/>
                <a:cs typeface="QEUUQN+Cambria Math"/>
              </a:rPr>
              <a:t>ꢏ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Ω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1019" y="6695009"/>
            <a:ext cx="606705" cy="645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6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푖ꢍ</a:t>
            </a:r>
          </a:p>
          <a:p>
            <a:pPr marL="0" marR="0">
              <a:lnSpc>
                <a:spcPts val="1645"/>
              </a:lnSpc>
              <a:spcBef>
                <a:spcPts val="268"/>
              </a:spcBef>
              <a:spcAft>
                <a:spcPct val="0"/>
              </a:spcAft>
            </a:pPr>
            <a:r>
              <a:rPr sz="1400" spc="-122">
                <a:solidFill>
                  <a:srgbClr val="000000"/>
                </a:solidFill>
                <a:latin typeface="QEUUQN+Cambria Math"/>
                <a:cs typeface="QEUUQN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QEUUQN+Cambria Math"/>
                <a:cs typeface="QEUUQN+Cambria Math"/>
              </a:rPr>
              <a:t>ꢀ</a:t>
            </a:r>
            <a:r>
              <a:rPr sz="1500" spc="122" baseline="-20571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946401" y="6695009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푅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416050" y="6797426"/>
            <a:ext cx="218810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QEUUQN+Cambria Math"/>
                <a:cs typeface="QEUUQN+Cambria Math"/>
              </a:rPr>
              <a:t>ꢑ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2399410" y="6797426"/>
            <a:ext cx="218810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QEUUQN+Cambria Math"/>
                <a:cs typeface="QEUUQN+Cambria Math"/>
              </a:rPr>
              <a:t>ꢑ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945184" y="6821500"/>
            <a:ext cx="66140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ꢀꢁ0∠ꢐ0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928114" y="6821500"/>
            <a:ext cx="66183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ꢀꢁ0∠ꢐ0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536446" y="687742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2692019" y="6861124"/>
            <a:ext cx="170270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ꢅꢅ.ꢂ9∠33.69</a:t>
            </a:r>
            <a:r>
              <a:rPr sz="1500" baseline="36857">
                <a:solidFill>
                  <a:srgbClr val="000000"/>
                </a:solidFill>
                <a:latin typeface="QEUUQN+Cambria Math"/>
                <a:cs typeface="QEUUQN+Cambria Math"/>
              </a:rPr>
              <a:t>ꢏ</a:t>
            </a:r>
            <a:r>
              <a:rPr sz="1500" spc="42" baseline="36857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ꢗ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118920" y="7016573"/>
            <a:ext cx="359417" cy="34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ꢒ</a:t>
            </a:r>
          </a:p>
          <a:p>
            <a:pPr marL="77724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QEUUQN+Cambria Math"/>
                <a:cs typeface="QEUUQN+Cambria Math"/>
              </a:rPr>
              <a:t>ꢓꢔ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757426" y="7001642"/>
            <a:ext cx="1069582" cy="35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ꢀ0.ꢕꢁ∠ꢐꢖꢖ.ꢇꢆ</a:t>
            </a:r>
            <a:r>
              <a:rPr sz="1200" baseline="30000">
                <a:solidFill>
                  <a:srgbClr val="000000"/>
                </a:solidFill>
                <a:latin typeface="QEUUQN+Cambria Math"/>
                <a:cs typeface="QEUUQN+Cambria Math"/>
              </a:rPr>
              <a:t>ꢑ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41019" y="7166847"/>
            <a:ext cx="391377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since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 I</a:t>
            </a:r>
            <a:r>
              <a:rPr sz="140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&amp; I</a:t>
            </a:r>
            <a:r>
              <a:rPr sz="14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leave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dotted terminals,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623313" y="724369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967738" y="724369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256080" y="739604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ꢀ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41019" y="7435673"/>
            <a:ext cx="3120526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QEUUQN+Cambria Math"/>
                <a:cs typeface="QEUUQN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QEUUQN+Cambria Math"/>
                <a:cs typeface="QEUUQN+Cambria Math"/>
              </a:rPr>
              <a:t>ꢁ</a:t>
            </a:r>
            <a:r>
              <a:rPr sz="1500" spc="122" baseline="-20571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QEUUQN+Cambria Math"/>
                <a:cs typeface="QEUUQN+Cambria Math"/>
              </a:rPr>
              <a:t>(−</a:t>
            </a:r>
            <a:r>
              <a:rPr sz="1400" spc="1684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)</a:t>
            </a:r>
            <a:r>
              <a:rPr sz="1400" spc="228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 spc="-122">
                <a:solidFill>
                  <a:srgbClr val="000000"/>
                </a:solidFill>
                <a:latin typeface="QEUUQN+Cambria Math"/>
                <a:cs typeface="QEUUQN+Cambria Math"/>
              </a:rPr>
              <a:t>퐼</a:t>
            </a:r>
            <a:r>
              <a:rPr sz="1500" baseline="-20051">
                <a:solidFill>
                  <a:srgbClr val="000000"/>
                </a:solidFill>
                <a:latin typeface="QEUUQN+Cambria Math"/>
                <a:cs typeface="QEUUQN+Cambria Math"/>
              </a:rPr>
              <a:t>ꢀ</a:t>
            </a:r>
            <a:r>
              <a:rPr sz="1500" spc="122" baseline="-20051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−5.5ꢋ5∠33.69</a:t>
            </a:r>
            <a:r>
              <a:rPr sz="1500" baseline="36856">
                <a:solidFill>
                  <a:srgbClr val="000000"/>
                </a:solidFill>
                <a:latin typeface="QEUUQN+Cambria Math"/>
                <a:cs typeface="QEUUQN+Cambria Math"/>
              </a:rPr>
              <a:t>ꢏ</a:t>
            </a:r>
            <a:r>
              <a:rPr sz="1500" spc="42" baseline="3685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ꢗ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249984" y="7591121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ꢍ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41019" y="7731328"/>
            <a:ext cx="264922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푉</a:t>
            </a:r>
            <a:r>
              <a:rPr sz="1400" spc="42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ꢎꢂ 퐼</a:t>
            </a:r>
            <a:r>
              <a:rPr sz="1400" spc="625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ꢅꢅꢂ.9∠ꢎꢅ3.69</a:t>
            </a:r>
            <a:r>
              <a:rPr sz="1500" baseline="36857">
                <a:solidFill>
                  <a:srgbClr val="000000"/>
                </a:solidFill>
                <a:latin typeface="QEUUQN+Cambria Math"/>
                <a:cs typeface="QEUUQN+Cambria Math"/>
              </a:rPr>
              <a:t>ꢏ</a:t>
            </a:r>
            <a:r>
              <a:rPr sz="1500" spc="30" baseline="36857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푉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611123" y="7833437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표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221028" y="783343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ꢁ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541019" y="7985369"/>
            <a:ext cx="11132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푆</a:t>
            </a:r>
            <a:r>
              <a:rPr sz="1400" spc="619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푉</a:t>
            </a:r>
            <a:r>
              <a:rPr sz="1400" spc="-68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퐼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248460" y="7967549"/>
            <a:ext cx="5002848" cy="481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29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∗</a:t>
            </a:r>
            <a:r>
              <a:rPr sz="1000" spc="221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ꢙꢅꢎꢂ∠ꢂ</a:t>
            </a:r>
            <a:r>
              <a:rPr sz="1500" spc="49" baseline="36856">
                <a:solidFill>
                  <a:srgbClr val="000000"/>
                </a:solidFill>
                <a:latin typeface="QEUUQN+Cambria Math"/>
                <a:cs typeface="QEUUQN+Cambria Math"/>
              </a:rPr>
              <a:t>ꢏ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ꢚꢙꢅꢅ.ꢂ9∠−33.69</a:t>
            </a:r>
            <a:r>
              <a:rPr sz="1500" spc="62" baseline="36856">
                <a:solidFill>
                  <a:srgbClr val="000000"/>
                </a:solidFill>
                <a:latin typeface="QEUUQN+Cambria Math"/>
                <a:cs typeface="QEUUQN+Cambria Math"/>
              </a:rPr>
              <a:t>ꢏ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ꢚ</a:t>
            </a:r>
            <a:r>
              <a:rPr sz="1400" spc="58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ꢅ33ꢂ.8∠−33.69</a:t>
            </a:r>
            <a:r>
              <a:rPr sz="1500" baseline="36856">
                <a:solidFill>
                  <a:srgbClr val="000000"/>
                </a:solidFill>
                <a:latin typeface="QEUUQN+Cambria Math"/>
                <a:cs typeface="QEUUQN+Cambria Math"/>
              </a:rPr>
              <a:t>ꢏ</a:t>
            </a:r>
            <a:r>
              <a:rPr sz="1500" spc="30" baseline="3685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VA</a:t>
            </a:r>
          </a:p>
          <a:p>
            <a:pPr marL="0" marR="0">
              <a:lnSpc>
                <a:spcPts val="815"/>
              </a:lnSpc>
              <a:spcBef>
                <a:spcPts val="5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ꢘ</a:t>
            </a:r>
            <a:r>
              <a:rPr sz="1000" spc="267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ꢀ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865936" y="807118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UUQN+Cambria Math"/>
                <a:cs typeface="QEUUQN+Cambria Math"/>
              </a:rPr>
              <a:t>ꢀ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541019" y="8244449"/>
            <a:ext cx="7078107" cy="90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H.W.8:</a:t>
            </a:r>
            <a:r>
              <a:rPr sz="1400" b="1" spc="3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ideal transformer circuit of Fig.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 find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91">
                <a:solidFill>
                  <a:srgbClr val="000000"/>
                </a:solidFill>
                <a:latin typeface="QEUUQN+Cambria Math"/>
                <a:cs typeface="QEUUQN+Cambria Math"/>
              </a:rPr>
              <a:t>푉</a:t>
            </a:r>
            <a:r>
              <a:rPr sz="1500" baseline="-20785">
                <a:solidFill>
                  <a:srgbClr val="000000"/>
                </a:solidFill>
                <a:latin typeface="QEUUQN+Cambria Math"/>
                <a:cs typeface="QEUUQN+Cambria Math"/>
              </a:rPr>
              <a:t>푂</a:t>
            </a:r>
            <a:r>
              <a:rPr sz="1500" spc="63" baseline="-20785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supplied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source.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541019" y="8994095"/>
            <a:ext cx="1626869" cy="54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ꢎꢅꢋ.7∠ꢅꢅ6.56</a:t>
            </a:r>
            <a:r>
              <a:rPr sz="1500" baseline="36856">
                <a:solidFill>
                  <a:srgbClr val="000000"/>
                </a:solidFill>
                <a:latin typeface="QEUUQN+Cambria Math"/>
                <a:cs typeface="QEUUQN+Cambria Math"/>
              </a:rPr>
              <a:t>ꢏ</a:t>
            </a:r>
            <a:r>
              <a:rPr sz="1500" spc="30" baseline="36856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V</a:t>
            </a:r>
            <a:r>
              <a:rPr sz="1800">
                <a:solidFill>
                  <a:srgbClr val="000000"/>
                </a:solidFill>
                <a:latin typeface="QEUUQN+Cambria Math"/>
                <a:cs typeface="QEUUQN+Cambria Math"/>
              </a:rPr>
              <a:t>,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41019" y="9391294"/>
            <a:ext cx="1813619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ꢋ.ꢎ93∠−ꢎ6.56</a:t>
            </a:r>
            <a:r>
              <a:rPr sz="1500" baseline="36857">
                <a:solidFill>
                  <a:srgbClr val="000000"/>
                </a:solidFill>
                <a:latin typeface="QEUUQN+Cambria Math"/>
                <a:cs typeface="QEUUQN+Cambria Math"/>
              </a:rPr>
              <a:t>ꢏ</a:t>
            </a:r>
            <a:r>
              <a:rPr sz="1500" spc="30" baseline="36857">
                <a:solidFill>
                  <a:srgbClr val="000000"/>
                </a:solidFill>
                <a:latin typeface="QEUUQN+Cambria Math"/>
                <a:cs typeface="QEUUQN+Cambria Math"/>
              </a:rPr>
              <a:t> </a:t>
            </a:r>
            <a:r>
              <a:rPr sz="1400">
                <a:solidFill>
                  <a:srgbClr val="000000"/>
                </a:solidFill>
                <a:latin typeface="QEUUQN+Cambria Math"/>
                <a:cs typeface="QEUUQN+Cambria Math"/>
              </a:rPr>
              <a:t>kVA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2037"/>
            <a:ext cx="7226622" cy="91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8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11:</a:t>
            </a:r>
            <a:r>
              <a:rPr sz="1400" b="1" spc="34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supplied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10-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0"/>
                </a:solidFill>
                <a:latin typeface="MUPHRL+Cambria Math"/>
                <a:cs typeface="MUPHRL+Cambria Math"/>
              </a:rPr>
              <a:t>Ω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ideal transformer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of Fig. shown</a:t>
            </a:r>
          </a:p>
          <a:p>
            <a:pPr marL="0" marR="0">
              <a:lnSpc>
                <a:spcPts val="1554"/>
              </a:lnSpc>
              <a:spcBef>
                <a:spcPts val="22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5216" y="2015093"/>
            <a:ext cx="358595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Reflection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secondary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251313"/>
            <a:ext cx="3638391" cy="1169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cannot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done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circuit: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secondary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sides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30-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resistor.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5216" y="3318113"/>
            <a:ext cx="111205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mesh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3515223"/>
            <a:ext cx="209426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50퐼</a:t>
            </a:r>
            <a:r>
              <a:rPr sz="1400" spc="511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− 30퐼</a:t>
            </a:r>
            <a:r>
              <a:rPr sz="1400" spc="548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+</a:t>
            </a:r>
            <a:r>
              <a:rPr sz="1400" spc="301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푉</a:t>
            </a:r>
            <a:r>
              <a:rPr sz="1400" spc="507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ꢀꢁ0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08426" y="3525758"/>
            <a:ext cx="682585" cy="90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5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…(1)</a:t>
            </a:r>
          </a:p>
          <a:p>
            <a:pPr marL="0" marR="0">
              <a:lnSpc>
                <a:spcPts val="1554"/>
              </a:lnSpc>
              <a:spcBef>
                <a:spcPts val="19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1260" y="36010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UPHRL+Cambria Math"/>
                <a:cs typeface="MUPHRL+Cambria Math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38325" y="36010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UPHRL+Cambria Math"/>
                <a:cs typeface="MUPHRL+Cambria Math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51329" y="36010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UPHRL+Cambria Math"/>
                <a:cs typeface="MUPHRL+Cambria Math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3763502"/>
            <a:ext cx="2027226" cy="672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mesh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2,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−30퐼</a:t>
            </a:r>
            <a:r>
              <a:rPr sz="1400" spc="513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+ 40퐼</a:t>
            </a:r>
            <a:r>
              <a:rPr sz="1400" spc="548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− 푉</a:t>
            </a:r>
            <a:r>
              <a:rPr sz="1400" spc="831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3848" y="404604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UPHRL+Cambria Math"/>
                <a:cs typeface="MUPHRL+Cambria Math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70913" y="404604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UPHRL+Cambria Math"/>
                <a:cs typeface="MUPHRL+Cambria Math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850389" y="404604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UPHRL+Cambria Math"/>
                <a:cs typeface="MUPHRL+Cambria Math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4206986"/>
            <a:ext cx="237329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transformer terminals,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99692" y="442247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UPHRL+Cambria Math"/>
                <a:cs typeface="MUPHRL+Cambria Math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4478391"/>
            <a:ext cx="801025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91">
                <a:solidFill>
                  <a:srgbClr val="000000"/>
                </a:solidFill>
                <a:latin typeface="MUPHRL+Cambria Math"/>
                <a:cs typeface="MUPHRL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MUPHRL+Cambria Math"/>
                <a:cs typeface="MUPHRL+Cambria Math"/>
              </a:rPr>
              <a:t>2</a:t>
            </a:r>
            <a:r>
              <a:rPr sz="1500" spc="125" baseline="-20571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−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97761" y="4478391"/>
            <a:ext cx="384085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푉</a:t>
            </a:r>
          </a:p>
          <a:p>
            <a:pPr marL="8229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UPHRL+Cambria Math"/>
                <a:cs typeface="MUPHRL+Cambria Math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900807" y="4488926"/>
            <a:ext cx="681061" cy="750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…(3)</a:t>
            </a:r>
          </a:p>
          <a:p>
            <a:pPr marL="0" marR="0">
              <a:lnSpc>
                <a:spcPts val="1554"/>
              </a:lnSpc>
              <a:spcBef>
                <a:spcPts val="65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…(4)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99692" y="461754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MUPHRL+Cambria Math"/>
                <a:cs typeface="MUPHRL+Cambria Math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20268" y="4764903"/>
            <a:ext cx="1071663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MUPHRL+Cambria Math"/>
                <a:cs typeface="MUPHRL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MUPHRL+Cambria Math"/>
                <a:cs typeface="MUPHRL+Cambria Math"/>
              </a:rPr>
              <a:t>2</a:t>
            </a:r>
            <a:r>
              <a:rPr sz="1500" spc="113" baseline="-20571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− ꢁ </a:t>
            </a:r>
            <a:r>
              <a:rPr sz="1400" spc="-122">
                <a:solidFill>
                  <a:srgbClr val="000000"/>
                </a:solidFill>
                <a:latin typeface="MUPHRL+Cambria Math"/>
                <a:cs typeface="MUPHRL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MUPHRL+Cambria Math"/>
                <a:cs typeface="MUPHRL+Cambria Math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5013182"/>
            <a:ext cx="3339205" cy="120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Solve Eq.s(1), (2), (3) and (4), we get</a:t>
            </a:r>
          </a:p>
          <a:p>
            <a:pPr marL="0" marR="0">
              <a:lnSpc>
                <a:spcPts val="1645"/>
              </a:lnSpc>
              <a:spcBef>
                <a:spcPts val="258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MUPHRL+Cambria Math"/>
                <a:cs typeface="MUPHRL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MUPHRL+Cambria Math"/>
                <a:cs typeface="MUPHRL+Cambria Math"/>
              </a:rPr>
              <a:t>2</a:t>
            </a:r>
            <a:r>
              <a:rPr sz="1500" spc="122" baseline="-20571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=</a:t>
            </a:r>
            <a:r>
              <a:rPr sz="1400" spc="388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−0.7ꢁ7ꢁ A</a:t>
            </a:r>
          </a:p>
          <a:p>
            <a:pPr marL="0" marR="0">
              <a:lnSpc>
                <a:spcPts val="1758"/>
              </a:lnSpc>
              <a:spcBef>
                <a:spcPts val="4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power absorbed by 10-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>
                <a:solidFill>
                  <a:srgbClr val="000000"/>
                </a:solidFill>
                <a:latin typeface="MUPHRL+Cambria Math"/>
                <a:cs typeface="MUPHRL+Cambria Math"/>
              </a:rPr>
              <a:t>Ω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 is,</a:t>
            </a:r>
          </a:p>
          <a:p>
            <a:pPr marL="0" marR="0">
              <a:lnSpc>
                <a:spcPts val="1645"/>
              </a:lnSpc>
              <a:spcBef>
                <a:spcPts val="19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푝</a:t>
            </a:r>
            <a:r>
              <a:rPr sz="1400" spc="99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=</a:t>
            </a:r>
            <a:r>
              <a:rPr sz="1400" spc="388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(−0.7ꢁ7ꢁ)</a:t>
            </a:r>
            <a:r>
              <a:rPr sz="1500" spc="56" baseline="33428">
                <a:solidFill>
                  <a:srgbClr val="000000"/>
                </a:solidFill>
                <a:latin typeface="MUPHRL+Cambria Math"/>
                <a:cs typeface="MUPHRL+Cambria Math"/>
              </a:rPr>
              <a:t>2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(ꢀ0)</a:t>
            </a:r>
            <a:r>
              <a:rPr sz="1400" spc="72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MUPHRL+Cambria Math"/>
                <a:cs typeface="MUPHRL+Cambria Math"/>
              </a:rPr>
              <a:t> </a:t>
            </a:r>
            <a:r>
              <a:rPr sz="1400">
                <a:solidFill>
                  <a:srgbClr val="000000"/>
                </a:solidFill>
                <a:latin typeface="MUPHRL+Cambria Math"/>
                <a:cs typeface="MUPHRL+Cambria Math"/>
              </a:rPr>
              <a:t>5.3 W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6007084"/>
            <a:ext cx="3695237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H.W.9:</a:t>
            </a:r>
            <a:r>
              <a:rPr sz="1400" b="1" spc="3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i="1" spc="16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of Fig. shown.</a:t>
            </a:r>
          </a:p>
          <a:p>
            <a:pPr marL="0" marR="0">
              <a:lnSpc>
                <a:spcPts val="1554"/>
              </a:lnSpc>
              <a:spcBef>
                <a:spcPts val="124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6590776"/>
            <a:ext cx="61942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96 V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21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8985"/>
            <a:ext cx="2252393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11) Ideal</a:t>
            </a:r>
            <a:r>
              <a:rPr sz="1600" u="sng" spc="1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Autotransformers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608185"/>
            <a:ext cx="7455951" cy="12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Unlike</a:t>
            </a:r>
            <a:r>
              <a:rPr sz="1400" spc="6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conventional</a:t>
            </a:r>
            <a:r>
              <a:rPr sz="1400" spc="6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two-winding</a:t>
            </a:r>
            <a:r>
              <a:rPr sz="1400" spc="6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6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6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6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considered</a:t>
            </a:r>
            <a:r>
              <a:rPr sz="1400" spc="6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6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far,</a:t>
            </a:r>
            <a:r>
              <a:rPr sz="1400" spc="6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autotransformer</a:t>
            </a:r>
            <a:r>
              <a:rPr sz="1400" i="1" spc="41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</a:t>
            </a:r>
            <a:r>
              <a:rPr sz="1400" spc="3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continuous</a:t>
            </a:r>
            <a:r>
              <a:rPr sz="14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3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40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tap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secondary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sides.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tap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often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adjustable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provide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desired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turns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ratio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stepping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up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stepping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down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voltage.</a:t>
            </a:r>
            <a:r>
              <a:rPr sz="14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way,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provided to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connected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autotransformer.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780664"/>
            <a:ext cx="7451176" cy="671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1400" spc="9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autotransformer</a:t>
            </a:r>
            <a:r>
              <a:rPr sz="1400" spc="83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9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7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transformer</a:t>
            </a:r>
            <a:r>
              <a:rPr sz="1400" spc="9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400" spc="7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which</a:t>
            </a:r>
            <a:r>
              <a:rPr sz="1400" spc="9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both</a:t>
            </a:r>
            <a:r>
              <a:rPr sz="1400" spc="7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8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primary</a:t>
            </a:r>
            <a:r>
              <a:rPr sz="1400" spc="7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400" spc="8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8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secondary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are in a single winding.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418697"/>
            <a:ext cx="4584004" cy="254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Fig.11.1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autotransformer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operate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step-</a:t>
            </a:r>
          </a:p>
          <a:p>
            <a:pPr marL="0" marR="0">
              <a:lnSpc>
                <a:spcPts val="1554"/>
              </a:lnSpc>
              <a:spcBef>
                <a:spcPts val="4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down</a:t>
            </a:r>
            <a:r>
              <a:rPr sz="1400" i="1" spc="19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stepup</a:t>
            </a:r>
            <a:r>
              <a:rPr sz="1400" i="1" spc="19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mode.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autotransformer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type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transformer.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major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advantage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two-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</a:t>
            </a:r>
            <a:r>
              <a:rPr sz="14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ability</a:t>
            </a:r>
            <a:r>
              <a:rPr sz="1400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larger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apparent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power.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42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12</a:t>
            </a:r>
            <a:r>
              <a:rPr sz="1400" b="1" spc="42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demonstrate</a:t>
            </a:r>
            <a:r>
              <a:rPr sz="14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this.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advantage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autotransformer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smaller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lighter</a:t>
            </a:r>
            <a:r>
              <a:rPr sz="1400" spc="1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14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4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1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two-winding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transformer.</a:t>
            </a:r>
            <a:r>
              <a:rPr sz="140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However,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5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00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5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secondary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windings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winding,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400" i="1" spc="20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isolation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(no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electrical</a:t>
            </a:r>
            <a:r>
              <a:rPr sz="14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connection)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lost.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lack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electrical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isolation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secondary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5709650"/>
            <a:ext cx="127541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windings</a:t>
            </a:r>
            <a:r>
              <a:rPr sz="1400" spc="15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86322" y="5709650"/>
            <a:ext cx="3458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03176" y="5709650"/>
            <a:ext cx="27825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major</a:t>
            </a:r>
            <a:r>
              <a:rPr sz="1400" spc="15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disadvantage</a:t>
            </a:r>
            <a:r>
              <a:rPr sz="1400" spc="15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5914120"/>
            <a:ext cx="144999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autotransformer.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6132052"/>
            <a:ext cx="465438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step-down autotransformer circuit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Fig.11.1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518150" y="6132052"/>
            <a:ext cx="86117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Fig.11.1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80644" y="6316823"/>
            <a:ext cx="394651" cy="439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IBOQEJ+Cambria Math"/>
                <a:cs typeface="IBOQEJ+Cambria Math"/>
              </a:rPr>
              <a:t>푉</a:t>
            </a:r>
            <a:r>
              <a:rPr sz="1500" u="sng" baseline="-25000">
                <a:solidFill>
                  <a:srgbClr val="000000"/>
                </a:solidFill>
                <a:latin typeface="IBOQEJ+Cambria Math"/>
                <a:cs typeface="IBOQEJ+Cambria Math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83284" y="6316823"/>
            <a:ext cx="745121" cy="439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IBOQEJ+Cambria Math"/>
                <a:cs typeface="IBOQEJ+Cambria Math"/>
              </a:rPr>
              <a:t>푁</a:t>
            </a:r>
            <a:r>
              <a:rPr sz="1500" spc="46" baseline="-25000">
                <a:solidFill>
                  <a:srgbClr val="000000"/>
                </a:solidFill>
                <a:latin typeface="IBOQEJ+Cambria Math"/>
                <a:cs typeface="IBOQEJ+Cambria Math"/>
              </a:rPr>
              <a:t>1</a:t>
            </a:r>
            <a:r>
              <a:rPr sz="1200">
                <a:solidFill>
                  <a:srgbClr val="000000"/>
                </a:solidFill>
                <a:latin typeface="IBOQEJ+Cambria Math"/>
                <a:cs typeface="IBOQEJ+Cambria Math"/>
              </a:rPr>
              <a:t>+ 푁</a:t>
            </a:r>
            <a:r>
              <a:rPr sz="1500" baseline="-25000">
                <a:solidFill>
                  <a:srgbClr val="000000"/>
                </a:solidFill>
                <a:latin typeface="IBOQEJ+Cambria Math"/>
                <a:cs typeface="IBOQEJ+Cambria Math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86610" y="6316823"/>
            <a:ext cx="410272" cy="636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IBOQEJ+Cambria Math"/>
                <a:cs typeface="IBOQEJ+Cambria Math"/>
              </a:rPr>
              <a:t>푁</a:t>
            </a:r>
            <a:r>
              <a:rPr sz="1500" u="sng" baseline="-25000">
                <a:solidFill>
                  <a:srgbClr val="000000"/>
                </a:solidFill>
                <a:latin typeface="IBOQEJ+Cambria Math"/>
                <a:cs typeface="IBOQEJ+Cambria Math"/>
              </a:rPr>
              <a:t>1</a:t>
            </a:r>
          </a:p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IBOQEJ+Cambria Math"/>
                <a:cs typeface="IBOQEJ+Cambria Math"/>
              </a:rPr>
              <a:t>푁</a:t>
            </a:r>
            <a:r>
              <a:rPr sz="1500" baseline="-25000">
                <a:solidFill>
                  <a:srgbClr val="000000"/>
                </a:solidFill>
                <a:latin typeface="IBOQEJ+Cambria Math"/>
                <a:cs typeface="IBOQEJ+Cambria Math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00404" y="639888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54733" y="6398885"/>
            <a:ext cx="71994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1 +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362446" y="6409420"/>
            <a:ext cx="8758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…(11.1)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80644" y="6513419"/>
            <a:ext cx="323924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IBOQEJ+Cambria Math"/>
                <a:cs typeface="IBOQEJ+Cambria Math"/>
              </a:rPr>
              <a:t>푉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50924" y="6513419"/>
            <a:ext cx="390842" cy="420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IBOQEJ+Cambria Math"/>
                <a:cs typeface="IBOQEJ+Cambria Math"/>
              </a:rPr>
              <a:t>푁</a:t>
            </a:r>
          </a:p>
          <a:p>
            <a:pPr marL="11125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76655" y="6576137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6673673"/>
            <a:ext cx="1860809" cy="479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푆</a:t>
            </a:r>
            <a:r>
              <a:rPr sz="1400" spc="621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푉</a:t>
            </a:r>
            <a:r>
              <a:rPr sz="1400" spc="112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IBOQEJ+Cambria Math"/>
                <a:cs typeface="IBOQEJ+Cambria Math"/>
              </a:rPr>
              <a:t>퐼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∗</a:t>
            </a:r>
            <a:r>
              <a:rPr sz="1000" spc="220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푉</a:t>
            </a:r>
            <a:r>
              <a:rPr sz="1400" spc="136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IBOQEJ+Cambria Math"/>
                <a:cs typeface="IBOQEJ+Cambria Math"/>
              </a:rPr>
              <a:t>퐼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∗</a:t>
            </a:r>
            <a:r>
              <a:rPr sz="1000" spc="232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푆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94450" y="6702028"/>
            <a:ext cx="882591" cy="704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…(11.2)</a:t>
            </a:r>
          </a:p>
          <a:p>
            <a:pPr marL="0" marR="0">
              <a:lnSpc>
                <a:spcPts val="1554"/>
              </a:lnSpc>
              <a:spcBef>
                <a:spcPts val="34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…(11.3)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23316" y="677730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ꢀ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18336" y="6777304"/>
            <a:ext cx="397801" cy="34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ꢀ</a:t>
            </a:r>
            <a:r>
              <a:rPr sz="1000" spc="256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ꢀ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600453" y="6777304"/>
            <a:ext cx="400850" cy="3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ꢁ</a:t>
            </a:r>
            <a:r>
              <a:rPr sz="1000" spc="280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ꢁ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141473" y="677730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ꢁ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6932285"/>
            <a:ext cx="107213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푉</a:t>
            </a:r>
            <a:r>
              <a:rPr sz="1400" spc="112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퐼</a:t>
            </a:r>
            <a:r>
              <a:rPr sz="1400" spc="603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푉</a:t>
            </a:r>
            <a:r>
              <a:rPr sz="1400" spc="148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퐼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7018097"/>
            <a:ext cx="480402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29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ꢀ</a:t>
            </a:r>
            <a:r>
              <a:rPr sz="1000" spc="259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ꢀ</a:t>
            </a:r>
          </a:p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800" spc="-61" baseline="23999">
                <a:solidFill>
                  <a:srgbClr val="000000"/>
                </a:solidFill>
                <a:latin typeface="IBOQEJ+Cambria Math"/>
                <a:cs typeface="IBOQEJ+Cambria Math"/>
              </a:rPr>
              <a:t>ꢂ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ꢃ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96644" y="7018097"/>
            <a:ext cx="40232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ꢁ</a:t>
            </a:r>
            <a:r>
              <a:rPr sz="1000" spc="293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ꢁ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26896" y="7158071"/>
            <a:ext cx="745737" cy="666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403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-55">
                <a:solidFill>
                  <a:srgbClr val="000000"/>
                </a:solidFill>
                <a:latin typeface="IBOQEJ+Cambria Math"/>
                <a:cs typeface="IBOQEJ+Cambria Math"/>
              </a:rPr>
              <a:t>ꢅ</a:t>
            </a:r>
            <a:r>
              <a:rPr sz="1500" baseline="-19999">
                <a:solidFill>
                  <a:srgbClr val="000000"/>
                </a:solidFill>
                <a:latin typeface="IBOQEJ+Cambria Math"/>
                <a:cs typeface="IBOQEJ+Cambria Math"/>
              </a:rPr>
              <a:t>ꢄ</a:t>
            </a:r>
          </a:p>
          <a:p>
            <a:pPr marL="0" marR="0">
              <a:lnSpc>
                <a:spcPts val="1406"/>
              </a:lnSpc>
              <a:spcBef>
                <a:spcPts val="296"/>
              </a:spcBef>
              <a:spcAft>
                <a:spcPct val="0"/>
              </a:spcAft>
            </a:pPr>
            <a:r>
              <a:rPr sz="1200" spc="-55">
                <a:solidFill>
                  <a:srgbClr val="000000"/>
                </a:solidFill>
                <a:latin typeface="IBOQEJ+Cambria Math"/>
                <a:cs typeface="IBOQEJ+Cambria Math"/>
              </a:rPr>
              <a:t>ꢅ</a:t>
            </a:r>
            <a:r>
              <a:rPr sz="1500" spc="40" baseline="-20000">
                <a:solidFill>
                  <a:srgbClr val="000000"/>
                </a:solidFill>
                <a:latin typeface="IBOQEJ+Cambria Math"/>
                <a:cs typeface="IBOQEJ+Cambria Math"/>
              </a:rPr>
              <a:t>ꢃ</a:t>
            </a:r>
            <a:r>
              <a:rPr sz="1200">
                <a:solidFill>
                  <a:srgbClr val="000000"/>
                </a:solidFill>
                <a:latin typeface="IBOQEJ+Cambria Math"/>
                <a:cs typeface="IBOQEJ+Cambria Math"/>
              </a:rPr>
              <a:t>ꢆ </a:t>
            </a:r>
            <a:r>
              <a:rPr sz="1200" spc="-55">
                <a:solidFill>
                  <a:srgbClr val="000000"/>
                </a:solidFill>
                <a:latin typeface="IBOQEJ+Cambria Math"/>
                <a:cs typeface="IBOQEJ+Cambria Math"/>
              </a:rPr>
              <a:t>ꢅ</a:t>
            </a:r>
            <a:r>
              <a:rPr sz="1500" baseline="-20000">
                <a:solidFill>
                  <a:srgbClr val="000000"/>
                </a:solidFill>
                <a:latin typeface="IBOQEJ+Cambria Math"/>
                <a:cs typeface="IBOQEJ+Cambria Math"/>
              </a:rPr>
              <a:t>ꢄ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34872" y="725994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365494" y="7270480"/>
            <a:ext cx="8758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…(11.4)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7392767"/>
            <a:ext cx="317544" cy="393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800" spc="-61" baseline="24000">
                <a:solidFill>
                  <a:srgbClr val="000000"/>
                </a:solidFill>
                <a:latin typeface="IBOQEJ+Cambria Math"/>
                <a:cs typeface="IBOQEJ+Cambria Math"/>
              </a:rPr>
              <a:t>ꢂ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ꢄ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7611856"/>
            <a:ext cx="440551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step-up autotransformer circuit of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Fig.11.1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(a),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7795103"/>
            <a:ext cx="327942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IBOQEJ+Cambria Math"/>
                <a:cs typeface="IBOQEJ+Cambria Math"/>
              </a:rPr>
              <a:t>ꢇ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51280" y="7795103"/>
            <a:ext cx="745737" cy="431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-55">
                <a:solidFill>
                  <a:srgbClr val="000000"/>
                </a:solidFill>
                <a:latin typeface="IBOQEJ+Cambria Math"/>
                <a:cs typeface="IBOQEJ+Cambria Math"/>
              </a:rPr>
              <a:t>ꢅ</a:t>
            </a:r>
            <a:r>
              <a:rPr sz="1500" spc="40" baseline="-19999">
                <a:solidFill>
                  <a:srgbClr val="000000"/>
                </a:solidFill>
                <a:latin typeface="IBOQEJ+Cambria Math"/>
                <a:cs typeface="IBOQEJ+Cambria Math"/>
              </a:rPr>
              <a:t>ꢃ</a:t>
            </a:r>
            <a:r>
              <a:rPr sz="1200">
                <a:solidFill>
                  <a:srgbClr val="000000"/>
                </a:solidFill>
                <a:latin typeface="IBOQEJ+Cambria Math"/>
                <a:cs typeface="IBOQEJ+Cambria Math"/>
              </a:rPr>
              <a:t>ꢆ </a:t>
            </a:r>
            <a:r>
              <a:rPr sz="1200" spc="-55">
                <a:solidFill>
                  <a:srgbClr val="000000"/>
                </a:solidFill>
                <a:latin typeface="IBOQEJ+Cambria Math"/>
                <a:cs typeface="IBOQEJ+Cambria Math"/>
              </a:rPr>
              <a:t>ꢅ</a:t>
            </a:r>
            <a:r>
              <a:rPr sz="1500" baseline="-19999">
                <a:solidFill>
                  <a:srgbClr val="000000"/>
                </a:solidFill>
                <a:latin typeface="IBOQEJ+Cambria Math"/>
                <a:cs typeface="IBOQEJ+Cambria Math"/>
              </a:rPr>
              <a:t>ꢄ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092705" y="7795103"/>
            <a:ext cx="412413" cy="666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-51">
                <a:solidFill>
                  <a:srgbClr val="000000"/>
                </a:solidFill>
                <a:latin typeface="IBOQEJ+Cambria Math"/>
                <a:cs typeface="IBOQEJ+Cambria Math"/>
              </a:rPr>
              <a:t>ꢅ</a:t>
            </a:r>
            <a:r>
              <a:rPr sz="1500" baseline="-19999">
                <a:solidFill>
                  <a:srgbClr val="000000"/>
                </a:solidFill>
                <a:latin typeface="IBOQEJ+Cambria Math"/>
                <a:cs typeface="IBOQEJ+Cambria Math"/>
              </a:rPr>
              <a:t>ꢄ</a:t>
            </a:r>
          </a:p>
          <a:p>
            <a:pPr marL="0" marR="0">
              <a:lnSpc>
                <a:spcPts val="1406"/>
              </a:lnSpc>
              <a:spcBef>
                <a:spcPts val="296"/>
              </a:spcBef>
              <a:spcAft>
                <a:spcPct val="0"/>
              </a:spcAft>
            </a:pPr>
            <a:r>
              <a:rPr sz="1200" spc="-51">
                <a:solidFill>
                  <a:srgbClr val="000000"/>
                </a:solidFill>
                <a:latin typeface="IBOQEJ+Cambria Math"/>
                <a:cs typeface="IBOQEJ+Cambria Math"/>
              </a:rPr>
              <a:t>ꢅ</a:t>
            </a:r>
            <a:r>
              <a:rPr sz="1500" baseline="-20000">
                <a:solidFill>
                  <a:srgbClr val="000000"/>
                </a:solidFill>
                <a:latin typeface="IBOQEJ+Cambria Math"/>
                <a:cs typeface="IBOQEJ+Cambria Math"/>
              </a:rPr>
              <a:t>ꢃ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15695" y="7850200"/>
            <a:ext cx="26572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ꢄ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59256" y="789697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533397" y="7896977"/>
            <a:ext cx="73976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  <a:r>
              <a:rPr sz="1400" spc="170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1</a:t>
            </a:r>
            <a:r>
              <a:rPr sz="1400" spc="68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+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8029799"/>
            <a:ext cx="327942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IBOQEJ+Cambria Math"/>
                <a:cs typeface="IBOQEJ+Cambria Math"/>
              </a:rPr>
              <a:t>ꢇ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117396" y="8029799"/>
            <a:ext cx="392982" cy="412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IBOQEJ+Cambria Math"/>
                <a:cs typeface="IBOQEJ+Cambria Math"/>
              </a:rPr>
              <a:t>ꢅ</a:t>
            </a:r>
          </a:p>
          <a:p>
            <a:pPr marL="10820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ꢃ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15695" y="8084897"/>
            <a:ext cx="26572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ꢃ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1019" y="8183957"/>
            <a:ext cx="1860809" cy="479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푆</a:t>
            </a:r>
            <a:r>
              <a:rPr sz="1400" spc="621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푉</a:t>
            </a:r>
            <a:r>
              <a:rPr sz="1400" spc="112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IBOQEJ+Cambria Math"/>
                <a:cs typeface="IBOQEJ+Cambria Math"/>
              </a:rPr>
              <a:t>퐼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∗</a:t>
            </a:r>
            <a:r>
              <a:rPr sz="1000" spc="220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푉</a:t>
            </a:r>
            <a:r>
              <a:rPr sz="1400" spc="136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IBOQEJ+Cambria Math"/>
                <a:cs typeface="IBOQEJ+Cambria Math"/>
              </a:rPr>
              <a:t>퐼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∗</a:t>
            </a:r>
            <a:r>
              <a:rPr sz="1000" spc="232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푆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394450" y="8212312"/>
            <a:ext cx="882591" cy="70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…(11.5)</a:t>
            </a:r>
          </a:p>
          <a:p>
            <a:pPr marL="0" marR="0">
              <a:lnSpc>
                <a:spcPts val="1554"/>
              </a:lnSpc>
              <a:spcBef>
                <a:spcPts val="3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…(11.6)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23316" y="82875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ꢀ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018336" y="8287589"/>
            <a:ext cx="397801" cy="34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ꢀ</a:t>
            </a:r>
            <a:r>
              <a:rPr sz="1000" spc="256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ꢀ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600453" y="8287589"/>
            <a:ext cx="400850" cy="3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ꢁ</a:t>
            </a:r>
            <a:r>
              <a:rPr sz="1000" spc="280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ꢁ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141473" y="82875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ꢁ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41019" y="8442950"/>
            <a:ext cx="107213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푉</a:t>
            </a:r>
            <a:r>
              <a:rPr sz="1400" spc="112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퐼</a:t>
            </a:r>
            <a:r>
              <a:rPr sz="1400" spc="603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푉</a:t>
            </a:r>
            <a:r>
              <a:rPr sz="1400" spc="148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퐼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1019" y="8528762"/>
            <a:ext cx="480402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29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ꢀ</a:t>
            </a:r>
            <a:r>
              <a:rPr sz="1000" spc="259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ꢀ</a:t>
            </a:r>
          </a:p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800" spc="-61" baseline="24000">
                <a:solidFill>
                  <a:srgbClr val="000000"/>
                </a:solidFill>
                <a:latin typeface="IBOQEJ+Cambria Math"/>
                <a:cs typeface="IBOQEJ+Cambria Math"/>
              </a:rPr>
              <a:t>ꢂ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ꢃ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196644" y="8528762"/>
            <a:ext cx="40232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ꢁ</a:t>
            </a:r>
            <a:r>
              <a:rPr sz="1000" spc="293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ꢁ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960424" y="8668735"/>
            <a:ext cx="745737" cy="43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-55">
                <a:solidFill>
                  <a:srgbClr val="000000"/>
                </a:solidFill>
                <a:latin typeface="IBOQEJ+Cambria Math"/>
                <a:cs typeface="IBOQEJ+Cambria Math"/>
              </a:rPr>
              <a:t>ꢅ</a:t>
            </a:r>
            <a:r>
              <a:rPr sz="1500" spc="40" baseline="-20000">
                <a:solidFill>
                  <a:srgbClr val="000000"/>
                </a:solidFill>
                <a:latin typeface="IBOQEJ+Cambria Math"/>
                <a:cs typeface="IBOQEJ+Cambria Math"/>
              </a:rPr>
              <a:t>ꢃ</a:t>
            </a:r>
            <a:r>
              <a:rPr sz="1200">
                <a:solidFill>
                  <a:srgbClr val="000000"/>
                </a:solidFill>
                <a:latin typeface="IBOQEJ+Cambria Math"/>
                <a:cs typeface="IBOQEJ+Cambria Math"/>
              </a:rPr>
              <a:t>ꢆ </a:t>
            </a:r>
            <a:r>
              <a:rPr sz="1200" spc="-55">
                <a:solidFill>
                  <a:srgbClr val="000000"/>
                </a:solidFill>
                <a:latin typeface="IBOQEJ+Cambria Math"/>
                <a:cs typeface="IBOQEJ+Cambria Math"/>
              </a:rPr>
              <a:t>ꢅ</a:t>
            </a:r>
            <a:r>
              <a:rPr sz="1500" baseline="-20000">
                <a:solidFill>
                  <a:srgbClr val="000000"/>
                </a:solidFill>
                <a:latin typeface="IBOQEJ+Cambria Math"/>
                <a:cs typeface="IBOQEJ+Cambria Math"/>
              </a:rPr>
              <a:t>ꢄ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2149094" y="8668735"/>
            <a:ext cx="412413" cy="666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-51">
                <a:solidFill>
                  <a:srgbClr val="000000"/>
                </a:solidFill>
                <a:latin typeface="IBOQEJ+Cambria Math"/>
                <a:cs typeface="IBOQEJ+Cambria Math"/>
              </a:rPr>
              <a:t>ꢅ</a:t>
            </a:r>
            <a:r>
              <a:rPr sz="1500" baseline="-20000">
                <a:solidFill>
                  <a:srgbClr val="000000"/>
                </a:solidFill>
                <a:latin typeface="IBOQEJ+Cambria Math"/>
                <a:cs typeface="IBOQEJ+Cambria Math"/>
              </a:rPr>
              <a:t>ꢄ</a:t>
            </a:r>
          </a:p>
          <a:p>
            <a:pPr marL="0" marR="0">
              <a:lnSpc>
                <a:spcPts val="1406"/>
              </a:lnSpc>
              <a:spcBef>
                <a:spcPts val="296"/>
              </a:spcBef>
              <a:spcAft>
                <a:spcPct val="0"/>
              </a:spcAft>
            </a:pPr>
            <a:r>
              <a:rPr sz="1200" spc="-51">
                <a:solidFill>
                  <a:srgbClr val="000000"/>
                </a:solidFill>
                <a:latin typeface="IBOQEJ+Cambria Math"/>
                <a:cs typeface="IBOQEJ+Cambria Math"/>
              </a:rPr>
              <a:t>ꢅ</a:t>
            </a:r>
            <a:r>
              <a:rPr sz="1500" baseline="-19999">
                <a:solidFill>
                  <a:srgbClr val="000000"/>
                </a:solidFill>
                <a:latin typeface="IBOQEJ+Cambria Math"/>
                <a:cs typeface="IBOQEJ+Cambria Math"/>
              </a:rPr>
              <a:t>ꢃ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734872" y="877061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589786" y="8770610"/>
            <a:ext cx="73976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=</a:t>
            </a:r>
            <a:r>
              <a:rPr sz="1400" spc="170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1</a:t>
            </a:r>
            <a:r>
              <a:rPr sz="1400" spc="68">
                <a:solidFill>
                  <a:srgbClr val="000000"/>
                </a:solidFill>
                <a:latin typeface="IBOQEJ+Cambria Math"/>
                <a:cs typeface="IBOQEJ+Cambria Math"/>
              </a:rPr>
              <a:t> </a:t>
            </a:r>
            <a:r>
              <a:rPr sz="1400">
                <a:solidFill>
                  <a:srgbClr val="000000"/>
                </a:solidFill>
                <a:latin typeface="IBOQEJ+Cambria Math"/>
                <a:cs typeface="IBOQEJ+Cambria Math"/>
              </a:rPr>
              <a:t>+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412738" y="8781145"/>
            <a:ext cx="8758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…(11.7)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41019" y="8903432"/>
            <a:ext cx="317544" cy="39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800" spc="-61" baseline="23999">
                <a:solidFill>
                  <a:srgbClr val="000000"/>
                </a:solidFill>
                <a:latin typeface="IBOQEJ+Cambria Math"/>
                <a:cs typeface="IBOQEJ+Cambria Math"/>
              </a:rPr>
              <a:t>ꢂ</a:t>
            </a:r>
            <a:r>
              <a:rPr sz="1000">
                <a:solidFill>
                  <a:srgbClr val="000000"/>
                </a:solidFill>
                <a:latin typeface="IBOQEJ+Cambria Math"/>
                <a:cs typeface="IBOQEJ+Cambria Math"/>
              </a:rPr>
              <a:t>ꢄ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111300" y="8903432"/>
            <a:ext cx="412032" cy="431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 spc="-55">
                <a:solidFill>
                  <a:srgbClr val="000000"/>
                </a:solidFill>
                <a:latin typeface="IBOQEJ+Cambria Math"/>
                <a:cs typeface="IBOQEJ+Cambria Math"/>
              </a:rPr>
              <a:t>ꢅ</a:t>
            </a:r>
            <a:r>
              <a:rPr sz="1500" baseline="-19999">
                <a:solidFill>
                  <a:srgbClr val="000000"/>
                </a:solidFill>
                <a:latin typeface="IBOQEJ+Cambria Math"/>
                <a:cs typeface="IBOQEJ+Cambria Math"/>
              </a:rPr>
              <a:t>ꢃ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1019" y="9122521"/>
            <a:ext cx="7448985" cy="1076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major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difference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conventional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transformers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autotransformers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secondary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sides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autotransformer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magnetically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conductively.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autotransformer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place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conventional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 when electrical isolation 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 required.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22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4345"/>
            <a:ext cx="7334874" cy="1300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12:</a:t>
            </a:r>
            <a:r>
              <a:rPr sz="1400" b="1" spc="80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Compare the power ratings of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two-winding transformer in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(a)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autotransformer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 winding transformer, the power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rating is,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7480" y="2400798"/>
            <a:ext cx="20042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푆</a:t>
            </a:r>
            <a:r>
              <a:rPr sz="1400" spc="619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0.2×240</a:t>
            </a:r>
            <a:r>
              <a:rPr sz="1400" spc="67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48 VA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09776" y="248661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617073"/>
            <a:ext cx="41576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5768" y="2606538"/>
            <a:ext cx="17756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푆</a:t>
            </a:r>
            <a:r>
              <a:rPr sz="1400" spc="655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4×ꢁ2</a:t>
            </a:r>
            <a:r>
              <a:rPr sz="1400" spc="62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48 VA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32636" y="26923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822813"/>
            <a:ext cx="362365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autotransformer,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rating is,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27480" y="3022590"/>
            <a:ext cx="222599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푆</a:t>
            </a:r>
            <a:r>
              <a:rPr sz="1400" spc="619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4.2×240</a:t>
            </a:r>
            <a:r>
              <a:rPr sz="1400" spc="67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ꢁ008 VA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09776" y="310840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3238865"/>
            <a:ext cx="41576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45768" y="3228330"/>
            <a:ext cx="207352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푆</a:t>
            </a:r>
            <a:r>
              <a:rPr sz="1400" spc="655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4×252</a:t>
            </a:r>
            <a:r>
              <a:rPr sz="1400" spc="64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ꢁ008 VA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32636" y="33141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3444986"/>
            <a:ext cx="3779560" cy="66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rating of the two-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 transformer.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4014962"/>
            <a:ext cx="6996383" cy="893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H.W.10:</a:t>
            </a:r>
            <a:r>
              <a:rPr sz="1400" b="1" spc="34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Refer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If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two-winding transformer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30-VA, 120/10V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transformer, what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power rating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autotransformer?</a:t>
            </a:r>
          </a:p>
          <a:p>
            <a:pPr marL="0" marR="0">
              <a:lnSpc>
                <a:spcPts val="1554"/>
              </a:lnSpc>
              <a:spcBef>
                <a:spcPts val="159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b="1" spc="9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390 VA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4824206"/>
            <a:ext cx="719414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13: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autotransformer circuit in Fig.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 Calculate: (a)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867146" y="48934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82029" y="48934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5029946"/>
            <a:ext cx="4925850" cy="87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spc="-1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=8+j6 Ω, and (b) the complex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supplied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load.</a:t>
            </a:r>
          </a:p>
          <a:p>
            <a:pPr marL="0" marR="0">
              <a:lnSpc>
                <a:spcPts val="1554"/>
              </a:lnSpc>
              <a:spcBef>
                <a:spcPts val="28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54"/>
              </a:lnSpc>
              <a:spcBef>
                <a:spcPts val="2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This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step-up autotransformer with,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5661482"/>
            <a:ext cx="293988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푁</a:t>
            </a:r>
            <a:r>
              <a:rPr sz="1400" spc="576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80,</a:t>
            </a:r>
            <a:r>
              <a:rPr sz="1400" spc="-83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푁</a:t>
            </a:r>
            <a:r>
              <a:rPr sz="1400" spc="598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ꢁ20,</a:t>
            </a:r>
            <a:r>
              <a:rPr sz="1400" spc="-80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푉</a:t>
            </a:r>
            <a:r>
              <a:rPr sz="1400" spc="498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ꢁ20∠30</a:t>
            </a:r>
            <a:r>
              <a:rPr sz="1500" baseline="36857">
                <a:solidFill>
                  <a:srgbClr val="000000"/>
                </a:solidFill>
                <a:latin typeface="HULJDP+Cambria Math"/>
                <a:cs typeface="HULJDP+Cambria Math"/>
              </a:rPr>
              <a:t>ꢂ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52272" y="57635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344422" y="57635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00326" y="57635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5894441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푉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42136" y="5894441"/>
            <a:ext cx="83920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푁</a:t>
            </a:r>
            <a:r>
              <a:rPr sz="1400" spc="490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+</a:t>
            </a:r>
            <a:r>
              <a:rPr sz="1400" spc="300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푁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851914" y="5894441"/>
            <a:ext cx="56355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200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27887" y="598025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53388" y="598025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99869" y="598025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59256" y="603007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630933" y="603007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2544" y="6148949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푉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66164" y="6148949"/>
            <a:ext cx="39729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푁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816861" y="6148949"/>
            <a:ext cx="510210" cy="566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80</a:t>
            </a:r>
          </a:p>
          <a:p>
            <a:pPr marL="0" marR="0">
              <a:lnSpc>
                <a:spcPts val="1103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ꢀꢂꢂ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24840" y="623476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277366" y="623476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131112" y="6338392"/>
            <a:ext cx="410069" cy="533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ꢀꢂꢂ</a:t>
            </a:r>
          </a:p>
          <a:p>
            <a:pPr marL="36575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ꢃꢂ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1019" y="6394313"/>
            <a:ext cx="769021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 spc="-188">
                <a:solidFill>
                  <a:srgbClr val="000000"/>
                </a:solidFill>
                <a:latin typeface="HULJDP+Cambria Math"/>
                <a:cs typeface="HULJDP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  <a:r>
              <a:rPr sz="1500" spc="122" baseline="-20571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359661" y="6394313"/>
            <a:ext cx="738906" cy="650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227">
                <a:solidFill>
                  <a:srgbClr val="000000"/>
                </a:solidFill>
                <a:latin typeface="HULJDP+Cambria Math"/>
                <a:cs typeface="HULJDP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HULJDP+Cambria Math"/>
                <a:cs typeface="HULJDP+Cambria Math"/>
              </a:rPr>
              <a:t>1</a:t>
            </a:r>
            <a:r>
              <a:rPr sz="1500" spc="122" baseline="-20571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</a:p>
          <a:p>
            <a:pPr marL="0" marR="0">
              <a:lnSpc>
                <a:spcPts val="1167"/>
              </a:lnSpc>
              <a:spcBef>
                <a:spcPts val="1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ꢆꢂꢂ∠ꢆꢂ</a:t>
            </a:r>
            <a:r>
              <a:rPr sz="1200" baseline="37199">
                <a:solidFill>
                  <a:srgbClr val="000000"/>
                </a:solidFill>
                <a:latin typeface="HULJDP+Cambria Math"/>
                <a:cs typeface="HULJDP+Cambria Math"/>
              </a:rPr>
              <a:t>ꢇ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066798" y="6378016"/>
            <a:ext cx="219430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(ꢁ20∠30</a:t>
            </a:r>
            <a:r>
              <a:rPr sz="1500" spc="56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ꢂ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300∠30</a:t>
            </a:r>
            <a:r>
              <a:rPr sz="1500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ꢂ</a:t>
            </a:r>
            <a:r>
              <a:rPr sz="1500" spc="26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V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853438" y="6533465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ꢃꢂ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954328" y="6667576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ꢄ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6723497"/>
            <a:ext cx="587360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HULJDP+Cambria Math"/>
                <a:cs typeface="HULJDP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  <a:r>
              <a:rPr sz="1500" spc="122" baseline="-20571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016812" y="671665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HULJDP+Cambria Math"/>
                <a:cs typeface="HULJDP+Cambria Math"/>
              </a:rPr>
              <a:t>ꢅ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137208" y="672349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954022" y="6707200"/>
            <a:ext cx="1539463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30∠ − ꢉ.87</a:t>
            </a:r>
            <a:r>
              <a:rPr sz="1500" baseline="36857">
                <a:solidFill>
                  <a:srgbClr val="000000"/>
                </a:solidFill>
                <a:latin typeface="HULJDP+Cambria Math"/>
                <a:cs typeface="HULJDP+Cambria Math"/>
              </a:rPr>
              <a:t>ꢂ</a:t>
            </a:r>
            <a:r>
              <a:rPr sz="1500" spc="38" baseline="36857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A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949756" y="6862648"/>
            <a:ext cx="322527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-67">
                <a:solidFill>
                  <a:srgbClr val="000000"/>
                </a:solidFill>
                <a:latin typeface="HULJDP+Cambria Math"/>
                <a:cs typeface="HULJDP+Cambria Math"/>
              </a:rPr>
              <a:t>푍</a:t>
            </a:r>
            <a:r>
              <a:rPr sz="1200" baseline="-20400">
                <a:solidFill>
                  <a:srgbClr val="000000"/>
                </a:solidFill>
                <a:latin typeface="HULJDP+Cambria Math"/>
                <a:cs typeface="HULJDP+Cambria Math"/>
              </a:rPr>
              <a:t>퐿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481582" y="6862648"/>
            <a:ext cx="48924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ꢃꢈ푗6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41019" y="7025717"/>
            <a:ext cx="266974" cy="528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7" baseline="25498">
                <a:solidFill>
                  <a:srgbClr val="000000"/>
                </a:solidFill>
                <a:latin typeface="HULJDP+Cambria Math"/>
                <a:cs typeface="HULJDP+Cambria Math"/>
              </a:rPr>
              <a:t>ꢊ</a:t>
            </a:r>
            <a:r>
              <a:rPr sz="800">
                <a:solidFill>
                  <a:srgbClr val="000000"/>
                </a:solidFill>
                <a:latin typeface="HULJDP+Cambria Math"/>
                <a:cs typeface="HULJDP+Cambria Math"/>
              </a:rPr>
              <a:t>ꢋ</a:t>
            </a:r>
          </a:p>
          <a:p>
            <a:pPr marL="0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ꢊ</a:t>
            </a:r>
          </a:p>
          <a:p>
            <a:pPr marL="41148" marR="0">
              <a:lnSpc>
                <a:spcPts val="942"/>
              </a:lnSpc>
              <a:spcBef>
                <a:spcPts val="5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HULJDP+Cambria Math"/>
                <a:cs typeface="HULJDP+Cambria Math"/>
              </a:rPr>
              <a:t>ꢅ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81176" y="7025717"/>
            <a:ext cx="523854" cy="321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0" baseline="25498">
                <a:solidFill>
                  <a:srgbClr val="000000"/>
                </a:solidFill>
                <a:latin typeface="HULJDP+Cambria Math"/>
                <a:cs typeface="HULJDP+Cambria Math"/>
              </a:rPr>
              <a:t>ꢌ</a:t>
            </a:r>
            <a:r>
              <a:rPr sz="800" spc="51">
                <a:solidFill>
                  <a:srgbClr val="000000"/>
                </a:solidFill>
                <a:latin typeface="HULJDP+Cambria Math"/>
                <a:cs typeface="HULJDP+Cambria Math"/>
              </a:rPr>
              <a:t>ꢋ</a:t>
            </a:r>
            <a:r>
              <a:rPr sz="1500" baseline="25498">
                <a:solidFill>
                  <a:srgbClr val="000000"/>
                </a:solidFill>
                <a:latin typeface="HULJDP+Cambria Math"/>
                <a:cs typeface="HULJDP+Cambria Math"/>
              </a:rPr>
              <a:t>ꢈ</a:t>
            </a:r>
            <a:r>
              <a:rPr sz="1500" spc="-110" baseline="25498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500" baseline="25498">
                <a:solidFill>
                  <a:srgbClr val="000000"/>
                </a:solidFill>
                <a:latin typeface="HULJDP+Cambria Math"/>
                <a:cs typeface="HULJDP+Cambria Math"/>
              </a:rPr>
              <a:t>ꢌ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245412" y="7074793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HULJDP+Cambria Math"/>
                <a:cs typeface="HULJDP+Cambria Math"/>
              </a:rPr>
              <a:t>ꢅ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399286" y="7025717"/>
            <a:ext cx="670597" cy="493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50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ꢀꢂꢂ</a:t>
            </a:r>
          </a:p>
          <a:p>
            <a:pPr marL="0" marR="0">
              <a:lnSpc>
                <a:spcPts val="82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573147" y="7025717"/>
            <a:ext cx="410069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ꢀꢂꢂ</a:t>
            </a:r>
          </a:p>
          <a:p>
            <a:pPr marL="36576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ꢃꢂ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231514" y="7025717"/>
            <a:ext cx="410069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ꢀꢂꢂ</a:t>
            </a:r>
          </a:p>
          <a:p>
            <a:pPr marL="36575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ꢃꢂ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699516" y="708163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929638" y="7081637"/>
            <a:ext cx="822437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→</a:t>
            </a:r>
            <a:r>
              <a:rPr sz="1400" spc="391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 spc="-119">
                <a:solidFill>
                  <a:srgbClr val="000000"/>
                </a:solidFill>
                <a:latin typeface="HULJDP+Cambria Math"/>
                <a:cs typeface="HULJDP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HULJDP+Cambria Math"/>
                <a:cs typeface="HULJDP+Cambria Math"/>
              </a:rPr>
              <a:t>1</a:t>
            </a:r>
            <a:r>
              <a:rPr sz="1500" spc="134" baseline="-20571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823082" y="7081637"/>
            <a:ext cx="587360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HULJDP+Cambria Math"/>
                <a:cs typeface="HULJDP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  <a:r>
              <a:rPr sz="1500" spc="122" baseline="-20571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481451" y="7065341"/>
            <a:ext cx="2815224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(30∠</a:t>
            </a:r>
            <a:r>
              <a:rPr sz="1400" spc="-20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− ꢉ.87</a:t>
            </a:r>
            <a:r>
              <a:rPr sz="1500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ꢂ</a:t>
            </a:r>
            <a:r>
              <a:rPr sz="1500" spc="38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75∠ − ꢉ.87</a:t>
            </a:r>
            <a:r>
              <a:rPr sz="1500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ꢂ</a:t>
            </a:r>
            <a:r>
              <a:rPr sz="1500" spc="38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A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018336" y="7220789"/>
            <a:ext cx="320568" cy="34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ꢌ</a:t>
            </a:r>
          </a:p>
          <a:p>
            <a:pPr marL="88391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HULJDP+Cambria Math"/>
                <a:cs typeface="HULJDP+Cambria Math"/>
              </a:rPr>
              <a:t>ꢋ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658366" y="7220789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ꢃꢂ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41019" y="7371064"/>
            <a:ext cx="1788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tap KCL gives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41019" y="7586549"/>
            <a:ext cx="6789098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퐼</a:t>
            </a:r>
            <a:r>
              <a:rPr sz="1400" spc="528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+</a:t>
            </a:r>
            <a:r>
              <a:rPr sz="1400" spc="303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퐼</a:t>
            </a:r>
            <a:r>
              <a:rPr sz="1400" spc="673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384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퐼</a:t>
            </a:r>
            <a:r>
              <a:rPr sz="1400" spc="948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→</a:t>
            </a:r>
            <a:r>
              <a:rPr sz="1400" spc="391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퐼</a:t>
            </a:r>
            <a:r>
              <a:rPr sz="1400" spc="661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389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퐼</a:t>
            </a:r>
            <a:r>
              <a:rPr sz="1400" spc="565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− 퐼</a:t>
            </a:r>
            <a:r>
              <a:rPr sz="1400" spc="601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30∠</a:t>
            </a:r>
            <a:r>
              <a:rPr sz="1400" spc="-23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− ꢉ.87</a:t>
            </a:r>
            <a:r>
              <a:rPr sz="1500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ꢂ</a:t>
            </a:r>
            <a:r>
              <a:rPr sz="1500" spc="26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−</a:t>
            </a:r>
            <a:r>
              <a:rPr sz="1400" spc="314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75∠</a:t>
            </a:r>
            <a:r>
              <a:rPr sz="1400" spc="-10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− ꢉ.87</a:t>
            </a:r>
            <a:r>
              <a:rPr sz="1500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ꢂ</a:t>
            </a:r>
            <a:r>
              <a:rPr sz="1500" spc="101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45∠ꢁ73.ꢁ3</a:t>
            </a:r>
            <a:r>
              <a:rPr sz="1500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ꢂ</a:t>
            </a:r>
            <a:r>
              <a:rPr sz="1500" spc="38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A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92836" y="76886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1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981760" y="7688657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표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394713" y="76886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859533" y="7688657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표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2271395" y="76886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2617342" y="76886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1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41019" y="7848076"/>
            <a:ext cx="376892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The complex power supplied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is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85216" y="8062037"/>
            <a:ext cx="5186854" cy="491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푆</a:t>
            </a:r>
            <a:r>
              <a:rPr sz="1400" spc="657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푉</a:t>
            </a:r>
            <a:r>
              <a:rPr sz="1400" spc="136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HULJDP+Cambria Math"/>
                <a:cs typeface="HULJDP+Cambria Math"/>
              </a:rPr>
              <a:t>퐼</a:t>
            </a: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∗</a:t>
            </a:r>
            <a:r>
              <a:rPr sz="1000" spc="231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|퐼</a:t>
            </a:r>
            <a:r>
              <a:rPr sz="1400" spc="240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|</a:t>
            </a:r>
            <a:r>
              <a:rPr sz="1500" spc="56" baseline="33428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ꢍ</a:t>
            </a:r>
            <a:r>
              <a:rPr sz="1400" spc="673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389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(30)</a:t>
            </a:r>
            <a:r>
              <a:rPr sz="1500" baseline="33428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  <a:r>
              <a:rPr sz="1500" spc="38" baseline="33428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(ꢁ0∠3ꢉ.87</a:t>
            </a:r>
            <a:r>
              <a:rPr sz="1500" spc="58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ꢂ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9∠3ꢉ.87</a:t>
            </a:r>
            <a:r>
              <a:rPr sz="1500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ꢂ</a:t>
            </a:r>
            <a:r>
              <a:rPr sz="1500" spc="38" baseline="36856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400">
                <a:solidFill>
                  <a:srgbClr val="000000"/>
                </a:solidFill>
                <a:latin typeface="HULJDP+Cambria Math"/>
                <a:cs typeface="HULJDP+Cambria Math"/>
              </a:rPr>
              <a:t>kVA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672083" y="81656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071676" y="8165669"/>
            <a:ext cx="400849" cy="3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  <a:r>
              <a:rPr sz="1000" spc="280">
                <a:solidFill>
                  <a:srgbClr val="000000"/>
                </a:solidFill>
                <a:latin typeface="HULJDP+Cambria Math"/>
                <a:cs typeface="HULJDP+Cambria Math"/>
              </a:rPr>
              <a:t> </a:t>
            </a: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678177" y="81656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ꢀ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996694" y="8165669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ULJDP+Cambria Math"/>
                <a:cs typeface="HULJDP+Cambria Math"/>
              </a:rPr>
              <a:t>ꢎ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541019" y="8343757"/>
            <a:ext cx="719911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H.W.11:</a:t>
            </a:r>
            <a:r>
              <a:rPr sz="1400" b="1" spc="34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autotransformer circuit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Fig.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 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Take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5536438" y="841298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751321" y="841298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541019" y="8549497"/>
            <a:ext cx="202898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1250 V, V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500 V.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669036" y="862634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1617217" y="862634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541019" y="8772001"/>
            <a:ext cx="25276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b="1" spc="9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12.8 A, 32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A, 19.2 A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23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8985"/>
            <a:ext cx="2430994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12) Three-Phase Transformers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608185"/>
            <a:ext cx="7458998" cy="2114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meet</a:t>
            </a:r>
            <a:r>
              <a:rPr sz="1400" spc="5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demand</a:t>
            </a:r>
            <a:r>
              <a:rPr sz="1400" spc="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5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transmission,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5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compatible</a:t>
            </a:r>
            <a:r>
              <a:rPr sz="14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operations</a:t>
            </a:r>
            <a:r>
              <a:rPr sz="140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needed.</a:t>
            </a:r>
            <a:r>
              <a:rPr sz="140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achieve</a:t>
            </a:r>
            <a:r>
              <a:rPr sz="1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connections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ways: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connecting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transformers,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thereby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forming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so-called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transformer</a:t>
            </a:r>
            <a:r>
              <a:rPr sz="1400" i="1" spc="18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bank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special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transformer.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kVA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rating,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smaller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cheaper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single-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transformers.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transformers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used,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ensure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turns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ratio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i="1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achieve</a:t>
            </a:r>
            <a:r>
              <a:rPr sz="14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system.</a:t>
            </a:r>
            <a:r>
              <a:rPr sz="140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standard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ways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connecting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transformers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three-phase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operations: Y-Y, ∆-∆, Y-∆,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5216" y="3463274"/>
            <a:ext cx="740491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four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connections,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apparent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real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reactive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89880" y="3540125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79921" y="3540125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667490"/>
            <a:ext cx="2069027" cy="470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Q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T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obtained 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890128"/>
            <a:ext cx="1209292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푆</a:t>
            </a:r>
            <a:r>
              <a:rPr sz="1500" baseline="-20571">
                <a:solidFill>
                  <a:srgbClr val="000000"/>
                </a:solidFill>
                <a:latin typeface="QENQDP+Cambria Math"/>
                <a:cs typeface="QENQDP+Cambria Math"/>
              </a:rPr>
              <a:t>푇</a:t>
            </a:r>
            <a:r>
              <a:rPr sz="1500" spc="149" baseline="-20571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√3 푉</a:t>
            </a:r>
            <a:r>
              <a:rPr sz="1400" spc="124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퐼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74638" y="3900662"/>
            <a:ext cx="900879" cy="124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3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…(12.1)</a:t>
            </a:r>
          </a:p>
          <a:p>
            <a:pPr marL="24383" marR="0">
              <a:lnSpc>
                <a:spcPts val="1554"/>
              </a:lnSpc>
              <a:spcBef>
                <a:spcPts val="147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…(12.2)</a:t>
            </a:r>
          </a:p>
          <a:p>
            <a:pPr marL="0" marR="0">
              <a:lnSpc>
                <a:spcPts val="1554"/>
              </a:lnSpc>
              <a:spcBef>
                <a:spcPts val="152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…(12.3)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36802" y="3975939"/>
            <a:ext cx="39531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퐿</a:t>
            </a:r>
            <a:r>
              <a:rPr sz="1000" spc="300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퐿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4281795"/>
            <a:ext cx="2590744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푃</a:t>
            </a:r>
            <a:r>
              <a:rPr sz="1400" spc="686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푆</a:t>
            </a:r>
            <a:r>
              <a:rPr sz="1400" spc="619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cos</a:t>
            </a:r>
            <a:r>
              <a:rPr sz="1400" spc="-85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휃</a:t>
            </a:r>
            <a:r>
              <a:rPr sz="1400" spc="115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√3 푉</a:t>
            </a:r>
            <a:r>
              <a:rPr sz="1400" spc="126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퐼</a:t>
            </a:r>
            <a:r>
              <a:rPr sz="1400" spc="469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cos</a:t>
            </a:r>
            <a:r>
              <a:rPr sz="1400" spc="-85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휃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8555" y="4367606"/>
            <a:ext cx="26819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푇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51864" y="4367606"/>
            <a:ext cx="26819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푇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68905" y="4367606"/>
            <a:ext cx="39569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퐿</a:t>
            </a:r>
            <a:r>
              <a:rPr sz="1000" spc="303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퐿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4673463"/>
            <a:ext cx="2562702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푄</a:t>
            </a:r>
            <a:r>
              <a:rPr sz="1400" spc="786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푆</a:t>
            </a:r>
            <a:r>
              <a:rPr sz="1400" spc="607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sin</a:t>
            </a:r>
            <a:r>
              <a:rPr sz="1400" spc="-69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휃</a:t>
            </a:r>
            <a:r>
              <a:rPr sz="1400" spc="115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√3 푉</a:t>
            </a:r>
            <a:r>
              <a:rPr sz="1400" spc="126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퐼</a:t>
            </a:r>
            <a:r>
              <a:rPr sz="1400" spc="480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sin</a:t>
            </a:r>
            <a:r>
              <a:rPr sz="1400" spc="-81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휃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1416" y="4759274"/>
            <a:ext cx="26819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푇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76248" y="4759274"/>
            <a:ext cx="26819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푇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67382" y="4759274"/>
            <a:ext cx="39569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퐿</a:t>
            </a:r>
            <a:r>
              <a:rPr sz="1000" spc="303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퐿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5048234"/>
            <a:ext cx="350988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Where, V</a:t>
            </a:r>
            <a:r>
              <a:rPr sz="14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line voltage , I</a:t>
            </a:r>
            <a:r>
              <a:rPr sz="140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line current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31696" y="5125084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519807" y="5125084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5409422"/>
            <a:ext cx="668725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(V</a:t>
            </a:r>
            <a:r>
              <a:rPr sz="1400" spc="9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line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for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side, V</a:t>
            </a:r>
            <a:r>
              <a:rPr sz="1400" spc="9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line voltage for the secondary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28472" y="5486272"/>
            <a:ext cx="2984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Lp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548507" y="5486272"/>
            <a:ext cx="286034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85216" y="5772134"/>
            <a:ext cx="648388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(I</a:t>
            </a:r>
            <a:r>
              <a:rPr sz="1400" spc="9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line current for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side, I</a:t>
            </a:r>
            <a:r>
              <a:rPr sz="1400" spc="9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line current for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secondary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04087" y="5848984"/>
            <a:ext cx="2984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Lp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435730" y="5848984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10">
                <a:solidFill>
                  <a:srgbClr val="000000"/>
                </a:solidFill>
                <a:latin typeface="Times New Roman"/>
                <a:cs typeface="Times New Roman"/>
              </a:rPr>
              <a:t>Ls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6496288"/>
            <a:ext cx="379583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Y-Y &amp; ∆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</a:t>
            </a:r>
            <a:r>
              <a:rPr sz="14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 in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Fig.12.1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(a)(b),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6725021"/>
            <a:ext cx="943938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91">
                <a:solidFill>
                  <a:srgbClr val="000000"/>
                </a:solidFill>
                <a:latin typeface="QENQDP+Cambria Math"/>
                <a:cs typeface="QENQDP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QENQDP+Cambria Math"/>
                <a:cs typeface="QENQDP+Cambria Math"/>
              </a:rPr>
              <a:t>퐿푠</a:t>
            </a:r>
            <a:r>
              <a:rPr sz="1500" spc="154" baseline="-20571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 spc="25">
                <a:solidFill>
                  <a:srgbClr val="000000"/>
                </a:solidFill>
                <a:latin typeface="QENQDP+Cambria Math"/>
                <a:cs typeface="QENQDP+Cambria Math"/>
              </a:rPr>
              <a:t>푛푉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306058" y="6735556"/>
            <a:ext cx="981651" cy="77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3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…(12.4a)</a:t>
            </a:r>
          </a:p>
          <a:p>
            <a:pPr marL="0" marR="0">
              <a:lnSpc>
                <a:spcPts val="1554"/>
              </a:lnSpc>
              <a:spcBef>
                <a:spcPts val="86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…(12.4b)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93596" y="6810833"/>
            <a:ext cx="33928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퐿푝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71092" y="6972376"/>
            <a:ext cx="325733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7" baseline="25500">
                <a:solidFill>
                  <a:srgbClr val="000000"/>
                </a:solidFill>
                <a:latin typeface="QENQDP+Cambria Math"/>
                <a:cs typeface="QENQDP+Cambria Math"/>
              </a:rPr>
              <a:t>ꢀ</a:t>
            </a:r>
            <a:r>
              <a:rPr sz="800">
                <a:solidFill>
                  <a:srgbClr val="000000"/>
                </a:solidFill>
                <a:latin typeface="QENQDP+Cambria Math"/>
                <a:cs typeface="QENQDP+Cambria Math"/>
              </a:rPr>
              <a:t>ꢁꢂ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7038964"/>
            <a:ext cx="609001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퐼</a:t>
            </a:r>
            <a:r>
              <a:rPr sz="1400" spc="1107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=</a:t>
            </a:r>
          </a:p>
          <a:p>
            <a:pPr marL="5638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퐿푠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16812" y="7178117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ꢃ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7336012"/>
            <a:ext cx="30068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Y-∆,</a:t>
            </a:r>
            <a:r>
              <a:rPr sz="1400" spc="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Fig.12.1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(c),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001572" y="7551497"/>
            <a:ext cx="35677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0">
                <a:solidFill>
                  <a:srgbClr val="000000"/>
                </a:solidFill>
                <a:latin typeface="QENQDP+Cambria Math"/>
                <a:cs typeface="QENQDP+Cambria Math"/>
              </a:rPr>
              <a:t>ꢃꢄ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7600574"/>
            <a:ext cx="939067" cy="451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푉</a:t>
            </a:r>
            <a:r>
              <a:rPr sz="1400" spc="1002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=</a:t>
            </a:r>
            <a:r>
              <a:rPr sz="1400" spc="1238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800">
                <a:solidFill>
                  <a:srgbClr val="000000"/>
                </a:solidFill>
                <a:latin typeface="QENQDP+Cambria Math"/>
                <a:cs typeface="QENQDP+Cambria Math"/>
              </a:rPr>
              <a:t>ꢁꢂ</a:t>
            </a:r>
          </a:p>
          <a:p>
            <a:pPr marL="8686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퐿푠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307582" y="7628620"/>
            <a:ext cx="972507" cy="85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…(12.5a)</a:t>
            </a:r>
          </a:p>
          <a:p>
            <a:pPr marL="6096" marR="0">
              <a:lnSpc>
                <a:spcPts val="1554"/>
              </a:lnSpc>
              <a:spcBef>
                <a:spcPts val="147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…(12.5b)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71092" y="7756754"/>
            <a:ext cx="529187" cy="52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√ꢅ</a:t>
            </a:r>
          </a:p>
          <a:p>
            <a:pPr marL="0" marR="0">
              <a:lnSpc>
                <a:spcPts val="1172"/>
              </a:lnSpc>
              <a:spcBef>
                <a:spcPts val="220"/>
              </a:spcBef>
              <a:spcAft>
                <a:spcPct val="0"/>
              </a:spcAft>
            </a:pPr>
            <a:r>
              <a:rPr sz="1500" baseline="16500">
                <a:solidFill>
                  <a:srgbClr val="000000"/>
                </a:solidFill>
                <a:latin typeface="QENQDP+Cambria Math"/>
                <a:cs typeface="QENQDP+Cambria Math"/>
              </a:rPr>
              <a:t>√ꢅ</a:t>
            </a:r>
            <a:r>
              <a:rPr sz="1500" spc="-120" baseline="16500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500" spc="-67" baseline="16500">
                <a:solidFill>
                  <a:srgbClr val="000000"/>
                </a:solidFill>
                <a:latin typeface="QENQDP+Cambria Math"/>
                <a:cs typeface="QENQDP+Cambria Math"/>
              </a:rPr>
              <a:t>ꢀ</a:t>
            </a:r>
            <a:r>
              <a:rPr sz="800">
                <a:solidFill>
                  <a:srgbClr val="000000"/>
                </a:solidFill>
                <a:latin typeface="QENQDP+Cambria Math"/>
                <a:cs typeface="QENQDP+Cambria Math"/>
              </a:rPr>
              <a:t>ꢁꢂ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8009753"/>
            <a:ext cx="609001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퐼</a:t>
            </a:r>
            <a:r>
              <a:rPr sz="1400" spc="1107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=</a:t>
            </a:r>
          </a:p>
          <a:p>
            <a:pPr marL="5638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퐿푠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109776" y="8148904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ꢃ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1019" y="8307181"/>
            <a:ext cx="306997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∆- Y,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Fig.12.1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(d),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8561822"/>
            <a:ext cx="1199919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91">
                <a:solidFill>
                  <a:srgbClr val="000000"/>
                </a:solidFill>
                <a:latin typeface="QENQDP+Cambria Math"/>
                <a:cs typeface="QENQDP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QENQDP+Cambria Math"/>
                <a:cs typeface="QENQDP+Cambria Math"/>
              </a:rPr>
              <a:t>퐿푠</a:t>
            </a:r>
            <a:r>
              <a:rPr sz="1500" spc="154" baseline="-20571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QENQDP+Cambria Math"/>
                <a:cs typeface="QENQDP+Cambria Math"/>
              </a:rPr>
              <a:t>푛√3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 푉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280150" y="8572357"/>
            <a:ext cx="995367" cy="776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3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…(12.6a)</a:t>
            </a:r>
          </a:p>
          <a:p>
            <a:pPr marL="0" marR="0">
              <a:lnSpc>
                <a:spcPts val="1554"/>
              </a:lnSpc>
              <a:spcBef>
                <a:spcPts val="8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…(12.6b)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449577" y="8647634"/>
            <a:ext cx="33928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퐿푝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015288" y="8807653"/>
            <a:ext cx="327257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55" baseline="25500">
                <a:solidFill>
                  <a:srgbClr val="000000"/>
                </a:solidFill>
                <a:latin typeface="QENQDP+Cambria Math"/>
                <a:cs typeface="QENQDP+Cambria Math"/>
              </a:rPr>
              <a:t>ꢀ</a:t>
            </a:r>
            <a:r>
              <a:rPr sz="800">
                <a:solidFill>
                  <a:srgbClr val="000000"/>
                </a:solidFill>
                <a:latin typeface="QENQDP+Cambria Math"/>
                <a:cs typeface="QENQDP+Cambria Math"/>
              </a:rPr>
              <a:t>ꢁꢂ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1019" y="8874242"/>
            <a:ext cx="609001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퐼</a:t>
            </a:r>
            <a:r>
              <a:rPr sz="1400" spc="1107">
                <a:solidFill>
                  <a:srgbClr val="000000"/>
                </a:solidFill>
                <a:latin typeface="QENQDP+Cambria Math"/>
                <a:cs typeface="QENQDP+Cambria Math"/>
              </a:rPr>
              <a:t> </a:t>
            </a:r>
            <a:r>
              <a:rPr sz="1400">
                <a:solidFill>
                  <a:srgbClr val="000000"/>
                </a:solidFill>
                <a:latin typeface="QENQDP+Cambria Math"/>
                <a:cs typeface="QENQDP+Cambria Math"/>
              </a:rPr>
              <a:t>=</a:t>
            </a:r>
          </a:p>
          <a:p>
            <a:pPr marL="5638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퐿푠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971092" y="9012911"/>
            <a:ext cx="431329" cy="348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QENQDP+Cambria Math"/>
                <a:cs typeface="QENQDP+Cambria Math"/>
              </a:rPr>
              <a:t>ꢃ√ꢅ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908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2019-10-29T09:59:57Z</dcterms:modified>
</cp:coreProperties>
</file>